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333" r:id="rId34"/>
    <p:sldId id="334" r:id="rId35"/>
    <p:sldId id="335" r:id="rId36"/>
    <p:sldId id="336" r:id="rId37"/>
    <p:sldId id="33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19"/>
    <p:restoredTop sz="96170"/>
  </p:normalViewPr>
  <p:slideViewPr>
    <p:cSldViewPr snapToGrid="0">
      <p:cViewPr varScale="1">
        <p:scale>
          <a:sx n="117" d="100"/>
          <a:sy n="117" d="100"/>
        </p:scale>
        <p:origin x="192"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7/21/23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7/21/23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7/21/23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7/21/23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7/21/23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7/21/23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7/21/23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7/21/23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7/21/23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7/21/23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7/21/23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7/21/23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7/21/23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1F5E4-0748-BE73-726D-3C10C0ED88DC}"/>
              </a:ext>
            </a:extLst>
          </p:cNvPr>
          <p:cNvSpPr txBox="1"/>
          <p:nvPr/>
        </p:nvSpPr>
        <p:spPr>
          <a:xfrm>
            <a:off x="174929" y="1026122"/>
            <a:ext cx="11884927" cy="5228932"/>
          </a:xfrm>
          <a:prstGeom prst="rect">
            <a:avLst/>
          </a:prstGeom>
          <a:noFill/>
        </p:spPr>
        <p:txBody>
          <a:bodyPr wrap="square">
            <a:spAutoFit/>
          </a:bodyPr>
          <a:lstStyle/>
          <a:p>
            <a:pPr algn="l">
              <a:lnSpc>
                <a:spcPct val="150000"/>
              </a:lnSpc>
            </a:pPr>
            <a:r>
              <a:rPr lang="en-CA" sz="1400" b="0" i="0" dirty="0">
                <a:solidFill>
                  <a:srgbClr val="333333"/>
                </a:solidFill>
                <a:effectLst/>
                <a:latin typeface="Source Sans Pro" panose="020B0503030403020204" pitchFamily="34" charset="0"/>
              </a:rPr>
              <a:t>In this module, you'll gain a fundamental understanding of the Apache Hadoop architecture, ecosystem, practices, and commonly used applications including Distributed File System (HDFS), MapReduce, HIVE and HBase. Gain practical skills in this module's lab when you launch a single node Hadoop cluster using Docker and run MapReduce jobs.</a:t>
            </a:r>
          </a:p>
          <a:p>
            <a:pPr algn="l">
              <a:lnSpc>
                <a:spcPct val="150000"/>
              </a:lnSpc>
            </a:pPr>
            <a:endParaRPr lang="en-CA" sz="1400" b="0" i="0" dirty="0">
              <a:solidFill>
                <a:srgbClr val="333333"/>
              </a:solidFill>
              <a:effectLst/>
              <a:latin typeface="Source Sans Pro" panose="020B0503030403020204" pitchFamily="34" charset="0"/>
            </a:endParaRPr>
          </a:p>
          <a:p>
            <a:pPr algn="l">
              <a:lnSpc>
                <a:spcPct val="150000"/>
              </a:lnSpc>
            </a:pPr>
            <a:r>
              <a:rPr lang="en-CA" sz="1400" b="1" i="0" dirty="0">
                <a:solidFill>
                  <a:srgbClr val="333333"/>
                </a:solidFill>
                <a:effectLst/>
                <a:latin typeface="Source Sans Pro" panose="020B0503030403020204" pitchFamily="34" charset="0"/>
              </a:rPr>
              <a:t>Learning Objectives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Hadoop, review its history, including its relationship with Big Data processing and some of its challenges.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Explain MapReduce, including its applications, components, and use cases.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the stages of the Hadoop ecosystem and identify some of tools used in each stage.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Differentiate between Hadoop’s core and extended components.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Explain the Hadoop Distributed File System (HDFS), identify its key features, and describe its architecture.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Hive’s uses, features, and architecture.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Compare and contrast HBase to HDFS.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HBase and its features, uses, architecture, and concepts.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Compare and contrast Hive to traditional relational database management systems.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Run a single-node Hadoop instance.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Perform a word count by using Hadoop Map Reduce.</a:t>
            </a:r>
          </a:p>
        </p:txBody>
      </p:sp>
      <p:sp>
        <p:nvSpPr>
          <p:cNvPr id="6" name="TextBox 5">
            <a:extLst>
              <a:ext uri="{FF2B5EF4-FFF2-40B4-BE49-F238E27FC236}">
                <a16:creationId xmlns:a16="http://schemas.microsoft.com/office/drawing/2014/main" id="{2AD6665F-2B47-F452-7818-509B275E26DB}"/>
              </a:ext>
            </a:extLst>
          </p:cNvPr>
          <p:cNvSpPr txBox="1"/>
          <p:nvPr/>
        </p:nvSpPr>
        <p:spPr>
          <a:xfrm>
            <a:off x="5471139" y="300232"/>
            <a:ext cx="1292506" cy="369332"/>
          </a:xfrm>
          <a:prstGeom prst="rect">
            <a:avLst/>
          </a:prstGeom>
          <a:noFill/>
        </p:spPr>
        <p:txBody>
          <a:bodyPr wrap="square">
            <a:spAutoFit/>
          </a:bodyPr>
          <a:lstStyle/>
          <a:p>
            <a:r>
              <a:rPr lang="en-US" sz="1800" dirty="0"/>
              <a:t>Week-2</a:t>
            </a:r>
          </a:p>
        </p:txBody>
      </p:sp>
      <p:sp>
        <p:nvSpPr>
          <p:cNvPr id="8" name="TextBox 7">
            <a:extLst>
              <a:ext uri="{FF2B5EF4-FFF2-40B4-BE49-F238E27FC236}">
                <a16:creationId xmlns:a16="http://schemas.microsoft.com/office/drawing/2014/main" id="{7A8698C0-5095-2F97-1B8E-47B3B88EADF9}"/>
              </a:ext>
            </a:extLst>
          </p:cNvPr>
          <p:cNvSpPr txBox="1"/>
          <p:nvPr/>
        </p:nvSpPr>
        <p:spPr>
          <a:xfrm>
            <a:off x="174929" y="313006"/>
            <a:ext cx="4386805" cy="369332"/>
          </a:xfrm>
          <a:prstGeom prst="rect">
            <a:avLst/>
          </a:prstGeom>
          <a:noFill/>
        </p:spPr>
        <p:txBody>
          <a:bodyPr wrap="square">
            <a:spAutoFit/>
          </a:bodyPr>
          <a:lstStyle/>
          <a:p>
            <a:r>
              <a:rPr lang="en-US" sz="1800" b="1" u="sng" dirty="0">
                <a:solidFill>
                  <a:schemeClr val="accent5"/>
                </a:solidFill>
              </a:rPr>
              <a:t>Introduction to </a:t>
            </a:r>
            <a:r>
              <a:rPr lang="en-US" b="1" u="sng" dirty="0">
                <a:solidFill>
                  <a:schemeClr val="accent5"/>
                </a:solidFill>
              </a:rPr>
              <a:t>Hadoop </a:t>
            </a:r>
            <a:r>
              <a:rPr lang="en-US" b="1" u="sng" dirty="0" err="1">
                <a:solidFill>
                  <a:schemeClr val="accent5"/>
                </a:solidFill>
              </a:rPr>
              <a:t>Ecosyatem</a:t>
            </a:r>
            <a:endParaRPr lang="en-US" sz="1800" b="1" u="sng" dirty="0">
              <a:solidFill>
                <a:schemeClr val="accent5"/>
              </a:solidFill>
            </a:endParaRPr>
          </a:p>
        </p:txBody>
      </p:sp>
    </p:spTree>
    <p:extLst>
      <p:ext uri="{BB962C8B-B14F-4D97-AF65-F5344CB8AC3E}">
        <p14:creationId xmlns:p14="http://schemas.microsoft.com/office/powerpoint/2010/main" val="422426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BEF939-C0B8-75A7-EBD3-24524BC37DD4}"/>
              </a:ext>
            </a:extLst>
          </p:cNvPr>
          <p:cNvPicPr>
            <a:picLocks noChangeAspect="1"/>
          </p:cNvPicPr>
          <p:nvPr/>
        </p:nvPicPr>
        <p:blipFill>
          <a:blip r:embed="rId2"/>
          <a:stretch>
            <a:fillRect/>
          </a:stretch>
        </p:blipFill>
        <p:spPr>
          <a:xfrm>
            <a:off x="0" y="0"/>
            <a:ext cx="7532914" cy="3738138"/>
          </a:xfrm>
          <a:prstGeom prst="rect">
            <a:avLst/>
          </a:prstGeom>
        </p:spPr>
      </p:pic>
      <p:sp>
        <p:nvSpPr>
          <p:cNvPr id="4" name="TextBox 3">
            <a:extLst>
              <a:ext uri="{FF2B5EF4-FFF2-40B4-BE49-F238E27FC236}">
                <a16:creationId xmlns:a16="http://schemas.microsoft.com/office/drawing/2014/main" id="{720E32C0-C23C-2FC0-9317-A11052F508ED}"/>
              </a:ext>
            </a:extLst>
          </p:cNvPr>
          <p:cNvSpPr txBox="1"/>
          <p:nvPr/>
        </p:nvSpPr>
        <p:spPr>
          <a:xfrm>
            <a:off x="0" y="3613682"/>
            <a:ext cx="12191999"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First, the data is split into the following four files, each of them in key value pair and are worked on separately.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for the first split line for Teju and Briana, we have two key value pairs with one occurrence in each file, and it will do the same for all of key value pairs.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We then have the reducer; the reducer processes the data that comes from the map.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After processing, it produces a new set of outputs, which will be stored in the HDFS.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Reducer starts with shuffling.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Shuffling sorts the key and a list of values in a list, for example, you will see the Key Teju and the corresponding list of values from the previous step.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We will have Teju [1, 1, 1], This is because the name Teju occurred 3 times in the “Map” step.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does the same for the rest of the names, counting how many times they appeared in the “Map” step.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Reducer layer then aggregates the values in the list and saves them, then the final output is saved in an output file.</a:t>
            </a:r>
          </a:p>
        </p:txBody>
      </p:sp>
      <p:sp>
        <p:nvSpPr>
          <p:cNvPr id="8" name="TextBox 7">
            <a:extLst>
              <a:ext uri="{FF2B5EF4-FFF2-40B4-BE49-F238E27FC236}">
                <a16:creationId xmlns:a16="http://schemas.microsoft.com/office/drawing/2014/main" id="{39EF3883-A0E6-7DCF-0224-6A29784AE88F}"/>
              </a:ext>
            </a:extLst>
          </p:cNvPr>
          <p:cNvSpPr txBox="1"/>
          <p:nvPr/>
        </p:nvSpPr>
        <p:spPr>
          <a:xfrm>
            <a:off x="7367279" y="0"/>
            <a:ext cx="4678135" cy="361368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A" sz="1400" b="0" i="0" dirty="0">
                <a:solidFill>
                  <a:srgbClr val="333333"/>
                </a:solidFill>
                <a:effectLst/>
                <a:latin typeface="OpenSans"/>
              </a:rPr>
              <a:t>Let us look at the framework visually.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First, we have the Map step, which takes a set of data and converts it into another set of data, where individual elements are broken down into key/value pairs.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key is the name, and the value is the content.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input data is a file that is saved in the Hadoop file system called HDFS.</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Now let’s assume we have an input file that contains names of people, and we would like to do a word count on the unique name occurrences.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 </a:t>
            </a:r>
          </a:p>
        </p:txBody>
      </p:sp>
    </p:spTree>
    <p:extLst>
      <p:ext uri="{BB962C8B-B14F-4D97-AF65-F5344CB8AC3E}">
        <p14:creationId xmlns:p14="http://schemas.microsoft.com/office/powerpoint/2010/main" val="2939684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08A13EA-EA49-0DB7-41EE-97B30C54EEAD}"/>
              </a:ext>
            </a:extLst>
          </p:cNvPr>
          <p:cNvSpPr txBox="1"/>
          <p:nvPr/>
        </p:nvSpPr>
        <p:spPr>
          <a:xfrm>
            <a:off x="217714" y="3750945"/>
            <a:ext cx="11070772" cy="300883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advantages of MapReduce is its ability to allow for a high level of parallel jobs across multiple nodes.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node is an independent computer used for processing and storing big volumes of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Hadoop we have two types of nodes, the name node and the data node.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Map reduce allows for splitting and running independent tasks in parallel by dividing each task which in turn saves time.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MapReduce is very flexible and can process data that come in tabular and non-tabular forms.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Therefore, MapReduce provides business value to organizations regardless of how their data is structured.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also offers support for different languages and provides a platform for analysis, data warehousing and more.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MapReduce has a couple of use cases and here we have some of them displayed.</a:t>
            </a:r>
          </a:p>
        </p:txBody>
      </p:sp>
      <p:pic>
        <p:nvPicPr>
          <p:cNvPr id="9" name="Picture 8">
            <a:extLst>
              <a:ext uri="{FF2B5EF4-FFF2-40B4-BE49-F238E27FC236}">
                <a16:creationId xmlns:a16="http://schemas.microsoft.com/office/drawing/2014/main" id="{D1CC03E7-031F-C1FC-8040-51D1F4DC1192}"/>
              </a:ext>
            </a:extLst>
          </p:cNvPr>
          <p:cNvPicPr>
            <a:picLocks noChangeAspect="1"/>
          </p:cNvPicPr>
          <p:nvPr/>
        </p:nvPicPr>
        <p:blipFill>
          <a:blip r:embed="rId2"/>
          <a:stretch>
            <a:fillRect/>
          </a:stretch>
        </p:blipFill>
        <p:spPr>
          <a:xfrm>
            <a:off x="217713" y="98217"/>
            <a:ext cx="7663543" cy="3802521"/>
          </a:xfrm>
          <a:prstGeom prst="rect">
            <a:avLst/>
          </a:prstGeom>
        </p:spPr>
      </p:pic>
    </p:spTree>
    <p:extLst>
      <p:ext uri="{BB962C8B-B14F-4D97-AF65-F5344CB8AC3E}">
        <p14:creationId xmlns:p14="http://schemas.microsoft.com/office/powerpoint/2010/main" val="1754972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B58B02-169D-E6D3-8C4E-4FB81712EC47}"/>
              </a:ext>
            </a:extLst>
          </p:cNvPr>
          <p:cNvPicPr>
            <a:picLocks noChangeAspect="1"/>
          </p:cNvPicPr>
          <p:nvPr/>
        </p:nvPicPr>
        <p:blipFill>
          <a:blip r:embed="rId2"/>
          <a:stretch>
            <a:fillRect/>
          </a:stretch>
        </p:blipFill>
        <p:spPr>
          <a:xfrm>
            <a:off x="-1" y="0"/>
            <a:ext cx="8398615" cy="3673052"/>
          </a:xfrm>
          <a:prstGeom prst="rect">
            <a:avLst/>
          </a:prstGeom>
        </p:spPr>
      </p:pic>
      <p:sp>
        <p:nvSpPr>
          <p:cNvPr id="4" name="TextBox 3">
            <a:extLst>
              <a:ext uri="{FF2B5EF4-FFF2-40B4-BE49-F238E27FC236}">
                <a16:creationId xmlns:a16="http://schemas.microsoft.com/office/drawing/2014/main" id="{FC1B1250-BAF0-7E02-B02E-CDF9596C45F1}"/>
              </a:ext>
            </a:extLst>
          </p:cNvPr>
          <p:cNvSpPr txBox="1"/>
          <p:nvPr/>
        </p:nvSpPr>
        <p:spPr>
          <a:xfrm>
            <a:off x="0" y="3673052"/>
            <a:ext cx="12192000" cy="227017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MapReduce can be used for </a:t>
            </a:r>
            <a:r>
              <a:rPr lang="en-CA" sz="1600" b="1" i="0" dirty="0">
                <a:solidFill>
                  <a:srgbClr val="333333"/>
                </a:solidFill>
                <a:effectLst/>
                <a:latin typeface="OpenSans"/>
              </a:rPr>
              <a:t>social media </a:t>
            </a:r>
            <a:r>
              <a:rPr lang="en-CA" sz="1600" b="0" i="0" dirty="0">
                <a:solidFill>
                  <a:srgbClr val="333333"/>
                </a:solidFill>
                <a:effectLst/>
                <a:latin typeface="OpenSans"/>
              </a:rPr>
              <a:t>platforms like </a:t>
            </a:r>
            <a:r>
              <a:rPr lang="en-CA" sz="1600" b="1" i="0" dirty="0">
                <a:solidFill>
                  <a:srgbClr val="333333"/>
                </a:solidFill>
                <a:effectLst/>
                <a:latin typeface="OpenSans"/>
              </a:rPr>
              <a:t>LinkedIn and Instagram </a:t>
            </a:r>
            <a:r>
              <a:rPr lang="en-CA" sz="1600" b="0" i="0" dirty="0">
                <a:solidFill>
                  <a:srgbClr val="333333"/>
                </a:solidFill>
                <a:effectLst/>
                <a:latin typeface="OpenSans"/>
              </a:rPr>
              <a:t>to analyze who visited, viewed, and interacted with your profile posts.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Map reduce is used </a:t>
            </a:r>
            <a:r>
              <a:rPr lang="en-CA" sz="1600" b="1" i="0" dirty="0">
                <a:solidFill>
                  <a:srgbClr val="333333"/>
                </a:solidFill>
                <a:effectLst/>
                <a:latin typeface="OpenSans"/>
              </a:rPr>
              <a:t>by Netflix </a:t>
            </a:r>
            <a:r>
              <a:rPr lang="en-CA" sz="1600" b="0" i="0" u="sng" dirty="0">
                <a:solidFill>
                  <a:srgbClr val="333333"/>
                </a:solidFill>
                <a:effectLst/>
                <a:latin typeface="OpenSans"/>
              </a:rPr>
              <a:t>to recommend movies </a:t>
            </a:r>
            <a:r>
              <a:rPr lang="en-CA" sz="1600" b="0" i="0" dirty="0">
                <a:solidFill>
                  <a:srgbClr val="333333"/>
                </a:solidFill>
                <a:effectLst/>
                <a:latin typeface="OpenSans"/>
              </a:rPr>
              <a:t>based on what you have watched in the past by using the user's interests.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is also used in </a:t>
            </a:r>
            <a:r>
              <a:rPr lang="en-CA" sz="1600" b="1" i="0" dirty="0">
                <a:solidFill>
                  <a:srgbClr val="333333"/>
                </a:solidFill>
                <a:effectLst/>
                <a:latin typeface="OpenSans"/>
              </a:rPr>
              <a:t>financial institutions </a:t>
            </a:r>
            <a:r>
              <a:rPr lang="en-CA" sz="1600" b="0" i="0" dirty="0">
                <a:solidFill>
                  <a:srgbClr val="333333"/>
                </a:solidFill>
                <a:effectLst/>
                <a:latin typeface="OpenSans"/>
              </a:rPr>
              <a:t>like </a:t>
            </a:r>
            <a:r>
              <a:rPr lang="en-CA" sz="1600" b="0" i="0" u="sng" dirty="0">
                <a:solidFill>
                  <a:srgbClr val="333333"/>
                </a:solidFill>
                <a:effectLst/>
                <a:latin typeface="OpenSans"/>
              </a:rPr>
              <a:t>banks and credit card companies </a:t>
            </a:r>
            <a:r>
              <a:rPr lang="en-CA" sz="1600" b="0" i="0" dirty="0">
                <a:solidFill>
                  <a:srgbClr val="333333"/>
                </a:solidFill>
                <a:effectLst/>
                <a:latin typeface="OpenSans"/>
              </a:rPr>
              <a:t>to </a:t>
            </a:r>
            <a:r>
              <a:rPr lang="en-CA" sz="1600" b="0" i="0" dirty="0">
                <a:solidFill>
                  <a:srgbClr val="333333"/>
                </a:solidFill>
                <a:effectLst/>
                <a:highlight>
                  <a:srgbClr val="FFFF00"/>
                </a:highlight>
                <a:latin typeface="OpenSans"/>
              </a:rPr>
              <a:t>flag and detect anomalies </a:t>
            </a:r>
            <a:r>
              <a:rPr lang="en-CA" sz="1600" b="0" i="0" dirty="0">
                <a:solidFill>
                  <a:srgbClr val="333333"/>
                </a:solidFill>
                <a:effectLst/>
                <a:latin typeface="OpenSans"/>
              </a:rPr>
              <a:t>in user transactions.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can also be used in the </a:t>
            </a:r>
            <a:r>
              <a:rPr lang="en-CA" sz="1600" b="1" i="0" dirty="0">
                <a:solidFill>
                  <a:srgbClr val="333333"/>
                </a:solidFill>
                <a:effectLst/>
                <a:latin typeface="OpenSans"/>
              </a:rPr>
              <a:t>advertisement industry </a:t>
            </a:r>
            <a:r>
              <a:rPr lang="en-CA" sz="1600" b="0" i="0" dirty="0">
                <a:solidFill>
                  <a:srgbClr val="333333"/>
                </a:solidFill>
                <a:effectLst/>
                <a:latin typeface="OpenSans"/>
              </a:rPr>
              <a:t>to understand a </a:t>
            </a:r>
            <a:r>
              <a:rPr lang="en-CA" sz="1600" b="0" i="0" u="sng" dirty="0">
                <a:solidFill>
                  <a:srgbClr val="333333"/>
                </a:solidFill>
                <a:effectLst/>
                <a:latin typeface="OpenSans"/>
              </a:rPr>
              <a:t>user’s behavior </a:t>
            </a:r>
            <a:r>
              <a:rPr lang="en-CA" sz="1600" b="0" i="0" dirty="0">
                <a:solidFill>
                  <a:srgbClr val="333333"/>
                </a:solidFill>
                <a:effectLst/>
                <a:latin typeface="OpenSans"/>
              </a:rPr>
              <a:t>by how they engage with ads. [sentiment analysis]</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Google ads </a:t>
            </a:r>
            <a:r>
              <a:rPr lang="en-CA" sz="1600" b="0" i="0" dirty="0">
                <a:solidFill>
                  <a:srgbClr val="333333"/>
                </a:solidFill>
                <a:effectLst/>
                <a:latin typeface="OpenSans"/>
              </a:rPr>
              <a:t>work by using MapReduce to understand the </a:t>
            </a:r>
            <a:r>
              <a:rPr lang="en-CA" sz="1600" b="1" i="0" dirty="0">
                <a:solidFill>
                  <a:srgbClr val="333333"/>
                </a:solidFill>
                <a:effectLst/>
                <a:latin typeface="OpenSans"/>
              </a:rPr>
              <a:t>engagement of users </a:t>
            </a:r>
            <a:r>
              <a:rPr lang="en-CA" sz="1600" b="0" i="0" dirty="0">
                <a:solidFill>
                  <a:srgbClr val="333333"/>
                </a:solidFill>
                <a:effectLst/>
                <a:latin typeface="OpenSans"/>
              </a:rPr>
              <a:t>with an ad.</a:t>
            </a:r>
          </a:p>
        </p:txBody>
      </p:sp>
      <p:sp>
        <p:nvSpPr>
          <p:cNvPr id="5" name="TextBox 4">
            <a:extLst>
              <a:ext uri="{FF2B5EF4-FFF2-40B4-BE49-F238E27FC236}">
                <a16:creationId xmlns:a16="http://schemas.microsoft.com/office/drawing/2014/main" id="{F68A2770-8BCF-4F2D-909A-6D1D16AB0BF2}"/>
              </a:ext>
            </a:extLst>
          </p:cNvPr>
          <p:cNvSpPr txBox="1"/>
          <p:nvPr/>
        </p:nvSpPr>
        <p:spPr>
          <a:xfrm>
            <a:off x="4016829" y="185057"/>
            <a:ext cx="1828800" cy="400110"/>
          </a:xfrm>
          <a:prstGeom prst="rect">
            <a:avLst/>
          </a:prstGeom>
          <a:noFill/>
        </p:spPr>
        <p:txBody>
          <a:bodyPr wrap="square" rtlCol="0">
            <a:spAutoFit/>
          </a:bodyPr>
          <a:lstStyle/>
          <a:p>
            <a:r>
              <a:rPr lang="en-US" sz="2000" b="1" dirty="0">
                <a:solidFill>
                  <a:schemeClr val="accent1"/>
                </a:solidFill>
              </a:rPr>
              <a:t>Of MapReduce</a:t>
            </a:r>
          </a:p>
        </p:txBody>
      </p:sp>
    </p:spTree>
    <p:extLst>
      <p:ext uri="{BB962C8B-B14F-4D97-AF65-F5344CB8AC3E}">
        <p14:creationId xmlns:p14="http://schemas.microsoft.com/office/powerpoint/2010/main" val="1349337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B6F9BE-C5ED-0056-892C-60F58DAD3B69}"/>
              </a:ext>
            </a:extLst>
          </p:cNvPr>
          <p:cNvPicPr>
            <a:picLocks noChangeAspect="1"/>
          </p:cNvPicPr>
          <p:nvPr/>
        </p:nvPicPr>
        <p:blipFill>
          <a:blip r:embed="rId2"/>
          <a:stretch>
            <a:fillRect/>
          </a:stretch>
        </p:blipFill>
        <p:spPr>
          <a:xfrm>
            <a:off x="1816678" y="1295400"/>
            <a:ext cx="7470650" cy="3580493"/>
          </a:xfrm>
          <a:prstGeom prst="rect">
            <a:avLst/>
          </a:prstGeom>
        </p:spPr>
      </p:pic>
    </p:spTree>
    <p:extLst>
      <p:ext uri="{BB962C8B-B14F-4D97-AF65-F5344CB8AC3E}">
        <p14:creationId xmlns:p14="http://schemas.microsoft.com/office/powerpoint/2010/main" val="49194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F1C4AF-3856-62F9-E465-9452FC8D3E9D}"/>
              </a:ext>
            </a:extLst>
          </p:cNvPr>
          <p:cNvSpPr txBox="1"/>
          <p:nvPr/>
        </p:nvSpPr>
        <p:spPr>
          <a:xfrm>
            <a:off x="152400" y="87477"/>
            <a:ext cx="6096000" cy="369332"/>
          </a:xfrm>
          <a:prstGeom prst="rect">
            <a:avLst/>
          </a:prstGeom>
          <a:noFill/>
        </p:spPr>
        <p:txBody>
          <a:bodyPr wrap="square">
            <a:spAutoFit/>
          </a:bodyPr>
          <a:lstStyle/>
          <a:p>
            <a:pPr algn="l"/>
            <a:r>
              <a:rPr lang="en-CA" b="1" i="0" u="sng" dirty="0">
                <a:effectLst/>
              </a:rPr>
              <a:t>Hadoop Ecosystem</a:t>
            </a:r>
          </a:p>
        </p:txBody>
      </p:sp>
      <p:sp>
        <p:nvSpPr>
          <p:cNvPr id="5" name="TextBox 4">
            <a:extLst>
              <a:ext uri="{FF2B5EF4-FFF2-40B4-BE49-F238E27FC236}">
                <a16:creationId xmlns:a16="http://schemas.microsoft.com/office/drawing/2014/main" id="{D029B47C-FB34-FC95-57DE-04FD0569B967}"/>
              </a:ext>
            </a:extLst>
          </p:cNvPr>
          <p:cNvSpPr txBox="1"/>
          <p:nvPr/>
        </p:nvSpPr>
        <p:spPr>
          <a:xfrm>
            <a:off x="2503714" y="0"/>
            <a:ext cx="7717972" cy="738664"/>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List the stages of the Hadoop Ecosystem, </a:t>
            </a:r>
          </a:p>
          <a:p>
            <a:pPr marL="285750" indent="-285750" algn="l">
              <a:buFont typeface="Wingdings" pitchFamily="2" charset="2"/>
              <a:buChar char="q"/>
            </a:pPr>
            <a:r>
              <a:rPr lang="en-CA" sz="1400" b="0" i="0" dirty="0">
                <a:solidFill>
                  <a:srgbClr val="333333"/>
                </a:solidFill>
                <a:effectLst/>
                <a:latin typeface="OpenSans"/>
              </a:rPr>
              <a:t>differentiate between the core components and the extended components, </a:t>
            </a:r>
          </a:p>
          <a:p>
            <a:pPr marL="285750" indent="-285750" algn="l">
              <a:buFont typeface="Wingdings" pitchFamily="2" charset="2"/>
              <a:buChar char="q"/>
            </a:pPr>
            <a:r>
              <a:rPr lang="en-CA" sz="1400" b="0" i="0" dirty="0">
                <a:solidFill>
                  <a:srgbClr val="333333"/>
                </a:solidFill>
                <a:effectLst/>
                <a:latin typeface="OpenSans"/>
              </a:rPr>
              <a:t>list some examples of tools used in each stage</a:t>
            </a:r>
          </a:p>
        </p:txBody>
      </p:sp>
      <p:sp>
        <p:nvSpPr>
          <p:cNvPr id="7" name="TextBox 6">
            <a:extLst>
              <a:ext uri="{FF2B5EF4-FFF2-40B4-BE49-F238E27FC236}">
                <a16:creationId xmlns:a16="http://schemas.microsoft.com/office/drawing/2014/main" id="{B827B1E8-55D1-A1A4-E8D5-1D2BD23647A4}"/>
              </a:ext>
            </a:extLst>
          </p:cNvPr>
          <p:cNvSpPr txBox="1"/>
          <p:nvPr/>
        </p:nvSpPr>
        <p:spPr>
          <a:xfrm>
            <a:off x="-1" y="3004441"/>
            <a:ext cx="12192001"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Apart from the core components of Hadoop, Hadoop Common refers to the common </a:t>
            </a:r>
            <a:r>
              <a:rPr lang="en-CA" sz="1400" b="1" i="0" dirty="0">
                <a:solidFill>
                  <a:srgbClr val="333333"/>
                </a:solidFill>
                <a:effectLst/>
                <a:latin typeface="OpenSans"/>
              </a:rPr>
              <a:t>utilities and libraries </a:t>
            </a:r>
            <a:r>
              <a:rPr lang="en-CA" sz="1400" b="0" i="0" dirty="0">
                <a:solidFill>
                  <a:srgbClr val="333333"/>
                </a:solidFill>
                <a:effectLst/>
                <a:latin typeface="OpenSans"/>
              </a:rPr>
              <a:t>that support the other Hadoop modules.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Hadoop Distributed File System (</a:t>
            </a:r>
            <a:r>
              <a:rPr lang="en-CA" sz="1400" b="1" i="0" dirty="0">
                <a:solidFill>
                  <a:srgbClr val="333333"/>
                </a:solidFill>
                <a:effectLst/>
                <a:latin typeface="OpenSans"/>
              </a:rPr>
              <a:t>HDFS) stores the data </a:t>
            </a:r>
            <a:r>
              <a:rPr lang="en-CA" sz="1400" b="0" i="0" dirty="0">
                <a:solidFill>
                  <a:srgbClr val="333333"/>
                </a:solidFill>
                <a:effectLst/>
                <a:latin typeface="OpenSans"/>
              </a:rPr>
              <a:t>collected from the </a:t>
            </a:r>
            <a:r>
              <a:rPr lang="en-CA" sz="1400" b="1" i="0" dirty="0">
                <a:solidFill>
                  <a:srgbClr val="333333"/>
                </a:solidFill>
                <a:effectLst/>
                <a:latin typeface="OpenSans"/>
              </a:rPr>
              <a:t>ingestion</a:t>
            </a:r>
            <a:r>
              <a:rPr lang="en-CA" sz="1400" b="0" i="0" dirty="0">
                <a:solidFill>
                  <a:srgbClr val="333333"/>
                </a:solidFill>
                <a:effectLst/>
                <a:latin typeface="OpenSans"/>
              </a:rPr>
              <a:t> and </a:t>
            </a:r>
            <a:r>
              <a:rPr lang="en-CA" sz="1400" b="1" i="0" u="sng" dirty="0">
                <a:solidFill>
                  <a:srgbClr val="333333"/>
                </a:solidFill>
                <a:effectLst/>
                <a:latin typeface="OpenSans"/>
              </a:rPr>
              <a:t>distributes t</a:t>
            </a:r>
            <a:r>
              <a:rPr lang="en-CA" sz="1400" b="0" i="0" u="sng" dirty="0">
                <a:solidFill>
                  <a:srgbClr val="333333"/>
                </a:solidFill>
                <a:effectLst/>
                <a:latin typeface="OpenSans"/>
              </a:rPr>
              <a:t>he data across multiple nodes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MapReduce</a:t>
            </a:r>
            <a:r>
              <a:rPr lang="en-CA" sz="1400" b="0" i="0" dirty="0">
                <a:solidFill>
                  <a:srgbClr val="333333"/>
                </a:solidFill>
                <a:effectLst/>
                <a:latin typeface="OpenSans"/>
              </a:rPr>
              <a:t> is used for </a:t>
            </a:r>
            <a:r>
              <a:rPr lang="en-CA" sz="1400" b="1" i="0" dirty="0">
                <a:solidFill>
                  <a:srgbClr val="333333"/>
                </a:solidFill>
                <a:effectLst/>
                <a:latin typeface="OpenSans"/>
              </a:rPr>
              <a:t>making Big Data </a:t>
            </a:r>
            <a:r>
              <a:rPr lang="en-CA" sz="1400" b="0" i="0" dirty="0">
                <a:solidFill>
                  <a:srgbClr val="333333"/>
                </a:solidFill>
                <a:effectLst/>
                <a:latin typeface="OpenSans"/>
              </a:rPr>
              <a:t>manageable by </a:t>
            </a:r>
            <a:r>
              <a:rPr lang="en-CA" sz="1400" b="1" i="0" dirty="0">
                <a:solidFill>
                  <a:srgbClr val="333333"/>
                </a:solidFill>
                <a:effectLst/>
                <a:latin typeface="OpenSans"/>
              </a:rPr>
              <a:t>processing t</a:t>
            </a:r>
            <a:r>
              <a:rPr lang="en-CA" sz="1400" b="0" i="0" dirty="0">
                <a:solidFill>
                  <a:srgbClr val="333333"/>
                </a:solidFill>
                <a:effectLst/>
                <a:latin typeface="OpenSans"/>
              </a:rPr>
              <a:t>hem </a:t>
            </a:r>
            <a:r>
              <a:rPr lang="en-CA" sz="1400" b="1" i="0" dirty="0">
                <a:solidFill>
                  <a:srgbClr val="333333"/>
                </a:solidFill>
                <a:effectLst/>
                <a:latin typeface="OpenSans"/>
              </a:rPr>
              <a:t>in clusters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Yet Another Resource Negotiator </a:t>
            </a:r>
            <a:r>
              <a:rPr lang="en-CA" sz="1400" b="1" i="0" dirty="0">
                <a:solidFill>
                  <a:srgbClr val="333333"/>
                </a:solidFill>
                <a:effectLst/>
                <a:latin typeface="OpenSans"/>
              </a:rPr>
              <a:t>(YARN) is the resource manager </a:t>
            </a:r>
            <a:r>
              <a:rPr lang="en-CA" sz="1400" b="0" i="0" dirty="0">
                <a:solidFill>
                  <a:srgbClr val="333333"/>
                </a:solidFill>
                <a:effectLst/>
                <a:latin typeface="OpenSans"/>
              </a:rPr>
              <a:t>across clusters.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extended Hadoop Ecosystem consists </a:t>
            </a:r>
            <a:r>
              <a:rPr lang="en-CA" sz="1400" b="0" i="0" u="sng" dirty="0">
                <a:solidFill>
                  <a:srgbClr val="333333"/>
                </a:solidFill>
                <a:effectLst/>
                <a:latin typeface="OpenSans"/>
              </a:rPr>
              <a:t>of libraries or software packages </a:t>
            </a:r>
            <a:r>
              <a:rPr lang="en-CA" sz="1400" b="0" i="0" dirty="0">
                <a:solidFill>
                  <a:srgbClr val="333333"/>
                </a:solidFill>
                <a:effectLst/>
                <a:latin typeface="OpenSans"/>
              </a:rPr>
              <a:t>that are commonly used with or installed on top of the Hadoop core.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Hadoop ecosystem is </a:t>
            </a:r>
            <a:r>
              <a:rPr lang="en-CA" sz="1400" b="1" i="0" dirty="0">
                <a:solidFill>
                  <a:srgbClr val="333333"/>
                </a:solidFill>
                <a:effectLst/>
                <a:latin typeface="OpenSans"/>
              </a:rPr>
              <a:t>made up of components </a:t>
            </a:r>
            <a:r>
              <a:rPr lang="en-CA" sz="1400" b="0" i="0" dirty="0">
                <a:solidFill>
                  <a:srgbClr val="333333"/>
                </a:solidFill>
                <a:effectLst/>
                <a:latin typeface="OpenSans"/>
              </a:rPr>
              <a:t>that support one another for Big Data processing.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We can examine the Hadoop ecosystem based on the various stages.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is received from multiple sources</a:t>
            </a:r>
            <a:r>
              <a:rPr lang="en-CA" sz="1400" b="0" i="0" dirty="0">
                <a:solidFill>
                  <a:srgbClr val="333333"/>
                </a:solidFill>
                <a:effectLst/>
                <a:highlight>
                  <a:srgbClr val="FFFF00"/>
                </a:highlight>
                <a:latin typeface="OpenSans"/>
              </a:rPr>
              <a:t>, </a:t>
            </a:r>
            <a:r>
              <a:rPr lang="en-CA" sz="1400" b="1" i="0" dirty="0">
                <a:solidFill>
                  <a:srgbClr val="333333"/>
                </a:solidFill>
                <a:effectLst/>
                <a:highlight>
                  <a:srgbClr val="FFFF00"/>
                </a:highlight>
                <a:latin typeface="OpenSans"/>
              </a:rPr>
              <a:t>Flume and Sqoop </a:t>
            </a:r>
            <a:r>
              <a:rPr lang="en-CA" sz="1400" b="0" i="0" u="sng" dirty="0">
                <a:solidFill>
                  <a:srgbClr val="333333"/>
                </a:solidFill>
                <a:effectLst/>
                <a:latin typeface="OpenSans"/>
              </a:rPr>
              <a:t>are responsible for ingesting </a:t>
            </a:r>
            <a:r>
              <a:rPr lang="en-CA" sz="1400" b="0" i="0" dirty="0">
                <a:solidFill>
                  <a:srgbClr val="333333"/>
                </a:solidFill>
                <a:effectLst/>
                <a:latin typeface="OpenSans"/>
              </a:rPr>
              <a:t>the data </a:t>
            </a:r>
            <a:r>
              <a:rPr lang="en-CA" sz="1400" dirty="0">
                <a:solidFill>
                  <a:srgbClr val="333333"/>
                </a:solidFill>
                <a:latin typeface="OpenSans"/>
              </a:rPr>
              <a:t>&amp; </a:t>
            </a:r>
            <a:r>
              <a:rPr lang="en-CA" sz="1400" b="0" i="0" u="sng" dirty="0">
                <a:solidFill>
                  <a:srgbClr val="333333"/>
                </a:solidFill>
                <a:effectLst/>
                <a:latin typeface="OpenSans"/>
              </a:rPr>
              <a:t>transferring</a:t>
            </a:r>
            <a:r>
              <a:rPr lang="en-CA" sz="1400" b="0" i="0" dirty="0">
                <a:solidFill>
                  <a:srgbClr val="333333"/>
                </a:solidFill>
                <a:effectLst/>
                <a:latin typeface="OpenSans"/>
              </a:rPr>
              <a:t> them to the </a:t>
            </a:r>
            <a:r>
              <a:rPr lang="en-CA" sz="1400" b="0" i="0" u="sng" dirty="0">
                <a:solidFill>
                  <a:srgbClr val="333333"/>
                </a:solidFill>
                <a:effectLst/>
                <a:latin typeface="OpenSans"/>
              </a:rPr>
              <a:t>Storage component</a:t>
            </a:r>
            <a:r>
              <a:rPr lang="en-CA" sz="1400" b="0" i="0" dirty="0">
                <a:solidFill>
                  <a:srgbClr val="333333"/>
                </a:solidFill>
                <a:effectLst/>
                <a:latin typeface="OpenSans"/>
              </a:rPr>
              <a:t>, </a:t>
            </a:r>
            <a:r>
              <a:rPr lang="en-CA" sz="1400" b="1" i="0" dirty="0">
                <a:solidFill>
                  <a:srgbClr val="333333"/>
                </a:solidFill>
                <a:effectLst/>
                <a:highlight>
                  <a:srgbClr val="FFFF00"/>
                </a:highlight>
                <a:latin typeface="OpenSans"/>
              </a:rPr>
              <a:t>HDFS &amp; HBase.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the </a:t>
            </a:r>
            <a:r>
              <a:rPr lang="en-CA" sz="1400" b="0" i="0" u="sng" dirty="0">
                <a:solidFill>
                  <a:srgbClr val="333333"/>
                </a:solidFill>
                <a:effectLst/>
                <a:latin typeface="OpenSans"/>
              </a:rPr>
              <a:t>data is distributed to a </a:t>
            </a:r>
            <a:r>
              <a:rPr lang="en-CA" sz="1400" b="1" i="0" u="sng" dirty="0">
                <a:solidFill>
                  <a:srgbClr val="333333"/>
                </a:solidFill>
                <a:effectLst/>
                <a:latin typeface="OpenSans"/>
              </a:rPr>
              <a:t>MapReduce</a:t>
            </a:r>
            <a:r>
              <a:rPr lang="en-CA" sz="1400" b="0" i="0" u="sng" dirty="0">
                <a:solidFill>
                  <a:srgbClr val="333333"/>
                </a:solidFill>
                <a:effectLst/>
                <a:latin typeface="OpenSans"/>
              </a:rPr>
              <a:t> framework</a:t>
            </a:r>
            <a:r>
              <a:rPr lang="en-CA" sz="1400" b="0" i="0" dirty="0">
                <a:solidFill>
                  <a:srgbClr val="333333"/>
                </a:solidFill>
                <a:effectLst/>
                <a:latin typeface="OpenSans"/>
              </a:rPr>
              <a:t> like </a:t>
            </a:r>
            <a:r>
              <a:rPr lang="en-CA" sz="1400" b="1" i="0" dirty="0">
                <a:solidFill>
                  <a:srgbClr val="333333"/>
                </a:solidFill>
                <a:effectLst/>
                <a:highlight>
                  <a:srgbClr val="FFFF00"/>
                </a:highlight>
                <a:latin typeface="OpenSans"/>
              </a:rPr>
              <a:t>Pig and Hive </a:t>
            </a:r>
            <a:r>
              <a:rPr lang="en-CA" sz="1400" b="0" i="0" dirty="0">
                <a:solidFill>
                  <a:srgbClr val="333333"/>
                </a:solidFill>
                <a:effectLst/>
                <a:latin typeface="OpenSans"/>
              </a:rPr>
              <a:t>to process and analyze the data, and the processing is done by parallel computing.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After all that is done, tools like </a:t>
            </a:r>
            <a:r>
              <a:rPr lang="en-CA" sz="1400" b="1" i="0" dirty="0">
                <a:solidFill>
                  <a:srgbClr val="333333"/>
                </a:solidFill>
                <a:effectLst/>
                <a:highlight>
                  <a:srgbClr val="FFFF00"/>
                </a:highlight>
                <a:latin typeface="OpenSans"/>
              </a:rPr>
              <a:t>Hue</a:t>
            </a:r>
            <a:r>
              <a:rPr lang="en-CA" sz="1400" b="0" i="0" dirty="0">
                <a:solidFill>
                  <a:srgbClr val="333333"/>
                </a:solidFill>
                <a:effectLst/>
                <a:highlight>
                  <a:srgbClr val="FFFF00"/>
                </a:highlight>
                <a:latin typeface="OpenSans"/>
              </a:rPr>
              <a:t> ar</a:t>
            </a:r>
            <a:r>
              <a:rPr lang="en-CA" sz="1400" b="0" i="0" dirty="0">
                <a:solidFill>
                  <a:srgbClr val="333333"/>
                </a:solidFill>
                <a:effectLst/>
                <a:latin typeface="OpenSans"/>
              </a:rPr>
              <a:t>e used to </a:t>
            </a:r>
            <a:r>
              <a:rPr lang="en-CA" sz="1400" b="1" i="0" dirty="0">
                <a:solidFill>
                  <a:srgbClr val="333333"/>
                </a:solidFill>
                <a:effectLst/>
                <a:latin typeface="OpenSans"/>
              </a:rPr>
              <a:t>access the refined data.</a:t>
            </a:r>
          </a:p>
        </p:txBody>
      </p:sp>
      <p:pic>
        <p:nvPicPr>
          <p:cNvPr id="8" name="Picture 7">
            <a:extLst>
              <a:ext uri="{FF2B5EF4-FFF2-40B4-BE49-F238E27FC236}">
                <a16:creationId xmlns:a16="http://schemas.microsoft.com/office/drawing/2014/main" id="{E6346497-6493-9E70-3CB1-D2106F49E26E}"/>
              </a:ext>
            </a:extLst>
          </p:cNvPr>
          <p:cNvPicPr>
            <a:picLocks noChangeAspect="1"/>
          </p:cNvPicPr>
          <p:nvPr/>
        </p:nvPicPr>
        <p:blipFill>
          <a:blip r:embed="rId2"/>
          <a:stretch>
            <a:fillRect/>
          </a:stretch>
        </p:blipFill>
        <p:spPr>
          <a:xfrm>
            <a:off x="-1" y="738663"/>
            <a:ext cx="5453743" cy="2161191"/>
          </a:xfrm>
          <a:prstGeom prst="rect">
            <a:avLst/>
          </a:prstGeom>
        </p:spPr>
      </p:pic>
    </p:spTree>
    <p:extLst>
      <p:ext uri="{BB962C8B-B14F-4D97-AF65-F5344CB8AC3E}">
        <p14:creationId xmlns:p14="http://schemas.microsoft.com/office/powerpoint/2010/main" val="2762386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C1B76D-27EA-6DBB-0F0F-CF2B69C43F96}"/>
              </a:ext>
            </a:extLst>
          </p:cNvPr>
          <p:cNvPicPr>
            <a:picLocks noChangeAspect="1"/>
          </p:cNvPicPr>
          <p:nvPr/>
        </p:nvPicPr>
        <p:blipFill>
          <a:blip r:embed="rId2"/>
          <a:stretch>
            <a:fillRect/>
          </a:stretch>
        </p:blipFill>
        <p:spPr>
          <a:xfrm>
            <a:off x="-1" y="-1"/>
            <a:ext cx="6966857" cy="3352473"/>
          </a:xfrm>
          <a:prstGeom prst="rect">
            <a:avLst/>
          </a:prstGeom>
        </p:spPr>
      </p:pic>
      <p:sp>
        <p:nvSpPr>
          <p:cNvPr id="4" name="TextBox 3">
            <a:extLst>
              <a:ext uri="{FF2B5EF4-FFF2-40B4-BE49-F238E27FC236}">
                <a16:creationId xmlns:a16="http://schemas.microsoft.com/office/drawing/2014/main" id="{260DA3E7-4A0B-540E-4725-633577857248}"/>
              </a:ext>
            </a:extLst>
          </p:cNvPr>
          <p:cNvSpPr txBox="1"/>
          <p:nvPr/>
        </p:nvSpPr>
        <p:spPr>
          <a:xfrm>
            <a:off x="0" y="3429000"/>
            <a:ext cx="12072257"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Whenever you deal with big data, you get data from different sources.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then use tools like Flume and Sqoop.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Flume is a distributed service that collects, aggregates, and transfers Big Data to the storage system.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Flume has a simple and flexible architecture based on streaming data flows and uses a simple extensible data model that allows for online analytic application.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Sqoop is an open-source product designed to transfer bulk data between relational database systems and Hadoop.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Sqoop looks in the relational database and summarizes the schema.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then generates MapReduce code to import and export data as needed.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Sqoop allows you to quickly develop any other MapReduce applications that use the records that Sqoop stored into HDFS.</a:t>
            </a:r>
          </a:p>
        </p:txBody>
      </p:sp>
    </p:spTree>
    <p:extLst>
      <p:ext uri="{BB962C8B-B14F-4D97-AF65-F5344CB8AC3E}">
        <p14:creationId xmlns:p14="http://schemas.microsoft.com/office/powerpoint/2010/main" val="3444220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09E70-B935-D89D-53F6-B56801E32404}"/>
              </a:ext>
            </a:extLst>
          </p:cNvPr>
          <p:cNvPicPr>
            <a:picLocks noChangeAspect="1"/>
          </p:cNvPicPr>
          <p:nvPr/>
        </p:nvPicPr>
        <p:blipFill>
          <a:blip r:embed="rId2"/>
          <a:stretch>
            <a:fillRect/>
          </a:stretch>
        </p:blipFill>
        <p:spPr>
          <a:xfrm>
            <a:off x="117928" y="152400"/>
            <a:ext cx="5054600" cy="2133600"/>
          </a:xfrm>
          <a:prstGeom prst="rect">
            <a:avLst/>
          </a:prstGeom>
        </p:spPr>
      </p:pic>
      <p:sp>
        <p:nvSpPr>
          <p:cNvPr id="4" name="TextBox 3">
            <a:extLst>
              <a:ext uri="{FF2B5EF4-FFF2-40B4-BE49-F238E27FC236}">
                <a16:creationId xmlns:a16="http://schemas.microsoft.com/office/drawing/2014/main" id="{8E47ECFA-CEDD-CA3D-2B1E-C9A805086043}"/>
              </a:ext>
            </a:extLst>
          </p:cNvPr>
          <p:cNvSpPr txBox="1"/>
          <p:nvPr/>
        </p:nvSpPr>
        <p:spPr>
          <a:xfrm>
            <a:off x="5172528" y="381855"/>
            <a:ext cx="6901544"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is a column-oriented non-relational database system that runs on top of HDFS.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provides real time wrangling access to the Hadoop file system.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uses hash tables to store data in indexes and allow for random access of data, which makes lookups faster.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Cassandra is a scalable, NoSQL database designed to have no single point of failure. </a:t>
            </a:r>
          </a:p>
        </p:txBody>
      </p:sp>
      <p:pic>
        <p:nvPicPr>
          <p:cNvPr id="5" name="Picture 4">
            <a:extLst>
              <a:ext uri="{FF2B5EF4-FFF2-40B4-BE49-F238E27FC236}">
                <a16:creationId xmlns:a16="http://schemas.microsoft.com/office/drawing/2014/main" id="{727E4427-14BB-6D10-211D-6D6620ED0FA8}"/>
              </a:ext>
            </a:extLst>
          </p:cNvPr>
          <p:cNvPicPr>
            <a:picLocks noChangeAspect="1"/>
          </p:cNvPicPr>
          <p:nvPr/>
        </p:nvPicPr>
        <p:blipFill>
          <a:blip r:embed="rId3"/>
          <a:stretch>
            <a:fillRect/>
          </a:stretch>
        </p:blipFill>
        <p:spPr>
          <a:xfrm>
            <a:off x="401864" y="2515455"/>
            <a:ext cx="4965700" cy="2552700"/>
          </a:xfrm>
          <a:prstGeom prst="rect">
            <a:avLst/>
          </a:prstGeom>
        </p:spPr>
      </p:pic>
      <p:sp>
        <p:nvSpPr>
          <p:cNvPr id="7" name="TextBox 6">
            <a:extLst>
              <a:ext uri="{FF2B5EF4-FFF2-40B4-BE49-F238E27FC236}">
                <a16:creationId xmlns:a16="http://schemas.microsoft.com/office/drawing/2014/main" id="{A7D0C4B3-4B74-B269-B89B-87FD17ED8D5B}"/>
              </a:ext>
            </a:extLst>
          </p:cNvPr>
          <p:cNvSpPr txBox="1"/>
          <p:nvPr/>
        </p:nvSpPr>
        <p:spPr>
          <a:xfrm>
            <a:off x="5465535" y="2858886"/>
            <a:ext cx="6824436"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the Analyze Data stage, Pig is used for analyzing large amounts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Pig is a procedural data flow language and a procedural programming language that follows an order and set of commands.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Hive is used mainly for creating reports and operates on the server side of a cluster.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Hive is a declarative programming language, which means it allows users to express which data they wish to receive.</a:t>
            </a:r>
          </a:p>
        </p:txBody>
      </p:sp>
    </p:spTree>
    <p:extLst>
      <p:ext uri="{BB962C8B-B14F-4D97-AF65-F5344CB8AC3E}">
        <p14:creationId xmlns:p14="http://schemas.microsoft.com/office/powerpoint/2010/main" val="1150691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EBFAC-A335-5ECC-2BA7-EAE7D76138DD}"/>
              </a:ext>
            </a:extLst>
          </p:cNvPr>
          <p:cNvPicPr>
            <a:picLocks noChangeAspect="1"/>
          </p:cNvPicPr>
          <p:nvPr/>
        </p:nvPicPr>
        <p:blipFill>
          <a:blip r:embed="rId2"/>
          <a:stretch>
            <a:fillRect/>
          </a:stretch>
        </p:blipFill>
        <p:spPr>
          <a:xfrm>
            <a:off x="0" y="82550"/>
            <a:ext cx="4991100" cy="2425700"/>
          </a:xfrm>
          <a:prstGeom prst="rect">
            <a:avLst/>
          </a:prstGeom>
        </p:spPr>
      </p:pic>
      <p:sp>
        <p:nvSpPr>
          <p:cNvPr id="4" name="TextBox 3">
            <a:extLst>
              <a:ext uri="{FF2B5EF4-FFF2-40B4-BE49-F238E27FC236}">
                <a16:creationId xmlns:a16="http://schemas.microsoft.com/office/drawing/2014/main" id="{5AD13059-10F9-83C4-323F-D7CD0E493276}"/>
              </a:ext>
            </a:extLst>
          </p:cNvPr>
          <p:cNvSpPr txBox="1"/>
          <p:nvPr/>
        </p:nvSpPr>
        <p:spPr>
          <a:xfrm>
            <a:off x="4865915" y="0"/>
            <a:ext cx="7130143"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final stage is “Access data,” where users have access to the analyzed and refined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At this stage tools like Impala are often used.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Impala is a scalable system that allows non-technical users to search and access the data in Hadoop.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do not need to be skilled in programming to use Impala.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Hue is another tool of choice at this stage.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Hue is an acronym for Hadoop user experience.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Hue allows you to upload, browse, and query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run Pig jobs and workflow in Hue.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Hue also provides a SQL editor for several query languages like Hive, and MySQL.</a:t>
            </a:r>
          </a:p>
        </p:txBody>
      </p:sp>
      <p:pic>
        <p:nvPicPr>
          <p:cNvPr id="5" name="Picture 4">
            <a:extLst>
              <a:ext uri="{FF2B5EF4-FFF2-40B4-BE49-F238E27FC236}">
                <a16:creationId xmlns:a16="http://schemas.microsoft.com/office/drawing/2014/main" id="{6A016B48-B2DB-F918-8216-D07BEFE8588E}"/>
              </a:ext>
            </a:extLst>
          </p:cNvPr>
          <p:cNvPicPr>
            <a:picLocks noChangeAspect="1"/>
          </p:cNvPicPr>
          <p:nvPr/>
        </p:nvPicPr>
        <p:blipFill>
          <a:blip r:embed="rId3"/>
          <a:stretch>
            <a:fillRect/>
          </a:stretch>
        </p:blipFill>
        <p:spPr>
          <a:xfrm>
            <a:off x="3344636" y="4129314"/>
            <a:ext cx="4914900" cy="2387600"/>
          </a:xfrm>
          <a:prstGeom prst="rect">
            <a:avLst/>
          </a:prstGeom>
        </p:spPr>
      </p:pic>
    </p:spTree>
    <p:extLst>
      <p:ext uri="{BB962C8B-B14F-4D97-AF65-F5344CB8AC3E}">
        <p14:creationId xmlns:p14="http://schemas.microsoft.com/office/powerpoint/2010/main" val="750550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5957B-27E1-5B03-2892-E79EDE3843E9}"/>
              </a:ext>
            </a:extLst>
          </p:cNvPr>
          <p:cNvSpPr txBox="1"/>
          <p:nvPr/>
        </p:nvSpPr>
        <p:spPr>
          <a:xfrm>
            <a:off x="163285" y="87477"/>
            <a:ext cx="6096000" cy="400110"/>
          </a:xfrm>
          <a:prstGeom prst="rect">
            <a:avLst/>
          </a:prstGeom>
          <a:noFill/>
        </p:spPr>
        <p:txBody>
          <a:bodyPr wrap="square">
            <a:spAutoFit/>
          </a:bodyPr>
          <a:lstStyle/>
          <a:p>
            <a:pPr algn="l"/>
            <a:r>
              <a:rPr lang="en-CA" sz="2000" b="1" i="0" u="sng" dirty="0">
                <a:effectLst/>
              </a:rPr>
              <a:t>HDFS</a:t>
            </a:r>
          </a:p>
        </p:txBody>
      </p:sp>
      <p:sp>
        <p:nvSpPr>
          <p:cNvPr id="5" name="TextBox 4">
            <a:extLst>
              <a:ext uri="{FF2B5EF4-FFF2-40B4-BE49-F238E27FC236}">
                <a16:creationId xmlns:a16="http://schemas.microsoft.com/office/drawing/2014/main" id="{895F3A06-0216-80B7-B590-96C939D973F3}"/>
              </a:ext>
            </a:extLst>
          </p:cNvPr>
          <p:cNvSpPr txBox="1"/>
          <p:nvPr/>
        </p:nvSpPr>
        <p:spPr>
          <a:xfrm>
            <a:off x="1295400" y="0"/>
            <a:ext cx="6934200" cy="738664"/>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Explain Hadoop Distributed File System and important concepts, </a:t>
            </a:r>
          </a:p>
          <a:p>
            <a:pPr marL="285750" indent="-285750" algn="l">
              <a:buFont typeface="Wingdings" pitchFamily="2" charset="2"/>
              <a:buChar char="q"/>
            </a:pPr>
            <a:r>
              <a:rPr lang="en-CA" sz="1400" b="0" i="0" dirty="0">
                <a:solidFill>
                  <a:srgbClr val="333333"/>
                </a:solidFill>
                <a:effectLst/>
                <a:latin typeface="OpenSans"/>
              </a:rPr>
              <a:t>identify the key HDFS features, </a:t>
            </a:r>
          </a:p>
          <a:p>
            <a:pPr marL="285750" indent="-285750" algn="l">
              <a:buFont typeface="Wingdings" pitchFamily="2" charset="2"/>
              <a:buChar char="q"/>
            </a:pPr>
            <a:r>
              <a:rPr lang="en-CA" sz="1400" b="0" i="0" dirty="0">
                <a:solidFill>
                  <a:srgbClr val="333333"/>
                </a:solidFill>
                <a:effectLst/>
                <a:latin typeface="OpenSans"/>
              </a:rPr>
              <a:t>describe the HDFS architecture.</a:t>
            </a:r>
          </a:p>
        </p:txBody>
      </p:sp>
      <p:sp>
        <p:nvSpPr>
          <p:cNvPr id="7" name="TextBox 6">
            <a:extLst>
              <a:ext uri="{FF2B5EF4-FFF2-40B4-BE49-F238E27FC236}">
                <a16:creationId xmlns:a16="http://schemas.microsoft.com/office/drawing/2014/main" id="{CE6F6439-FAF1-BB9E-A6FA-D06CC2138A8D}"/>
              </a:ext>
            </a:extLst>
          </p:cNvPr>
          <p:cNvSpPr txBox="1"/>
          <p:nvPr/>
        </p:nvSpPr>
        <p:spPr>
          <a:xfrm>
            <a:off x="5508171" y="389929"/>
            <a:ext cx="6683829"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stands for Hadoop Distributed File System.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distributed file system is a file system that is distributed on multiple file servers and allows programmers to access or store files from any network or computer.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is the storage layer of Hadoop.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works by splitting the files into blocks, then creating replicas of the blocks, and storing them on different machines.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is built to access streaming data seamlessly.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Streaming means that HDFS provides a constant bitrate when transferring data rather than having the data being transferred in waves.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uses a command line interface to interact with Hadoop. </a:t>
            </a:r>
          </a:p>
        </p:txBody>
      </p:sp>
      <p:pic>
        <p:nvPicPr>
          <p:cNvPr id="8" name="Picture 7">
            <a:extLst>
              <a:ext uri="{FF2B5EF4-FFF2-40B4-BE49-F238E27FC236}">
                <a16:creationId xmlns:a16="http://schemas.microsoft.com/office/drawing/2014/main" id="{51065D06-874A-C8EB-7464-3432236D930F}"/>
              </a:ext>
            </a:extLst>
          </p:cNvPr>
          <p:cNvPicPr>
            <a:picLocks noChangeAspect="1"/>
          </p:cNvPicPr>
          <p:nvPr/>
        </p:nvPicPr>
        <p:blipFill>
          <a:blip r:embed="rId2"/>
          <a:stretch>
            <a:fillRect/>
          </a:stretch>
        </p:blipFill>
        <p:spPr>
          <a:xfrm>
            <a:off x="163285" y="826140"/>
            <a:ext cx="4800602" cy="2565207"/>
          </a:xfrm>
          <a:prstGeom prst="rect">
            <a:avLst/>
          </a:prstGeom>
        </p:spPr>
      </p:pic>
    </p:spTree>
    <p:extLst>
      <p:ext uri="{BB962C8B-B14F-4D97-AF65-F5344CB8AC3E}">
        <p14:creationId xmlns:p14="http://schemas.microsoft.com/office/powerpoint/2010/main" val="2761050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75FAD3-9D46-7447-FE97-A6616352B035}"/>
              </a:ext>
            </a:extLst>
          </p:cNvPr>
          <p:cNvPicPr>
            <a:picLocks noChangeAspect="1"/>
          </p:cNvPicPr>
          <p:nvPr/>
        </p:nvPicPr>
        <p:blipFill>
          <a:blip r:embed="rId2"/>
          <a:stretch>
            <a:fillRect/>
          </a:stretch>
        </p:blipFill>
        <p:spPr>
          <a:xfrm>
            <a:off x="-1" y="-1"/>
            <a:ext cx="7644667" cy="3918857"/>
          </a:xfrm>
          <a:prstGeom prst="rect">
            <a:avLst/>
          </a:prstGeom>
        </p:spPr>
      </p:pic>
      <p:sp>
        <p:nvSpPr>
          <p:cNvPr id="4" name="TextBox 3">
            <a:extLst>
              <a:ext uri="{FF2B5EF4-FFF2-40B4-BE49-F238E27FC236}">
                <a16:creationId xmlns:a16="http://schemas.microsoft.com/office/drawing/2014/main" id="{9C99CF22-1C99-C0CA-BA62-4EFD9E9AB3D7}"/>
              </a:ext>
            </a:extLst>
          </p:cNvPr>
          <p:cNvSpPr txBox="1"/>
          <p:nvPr/>
        </p:nvSpPr>
        <p:spPr>
          <a:xfrm>
            <a:off x="76200" y="4005552"/>
            <a:ext cx="12192000"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 The key features of HDFS are: The commodity hardware that stores the data is not expensive, and therefore reduces storage costs.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can store very large amounts of data, as large as petabytes— in any format, tabular and non-tabular.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splits these large amounts of data into small chunks called blocks.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One of the great features of HDFS is its ability to replicate and minimize the costs associated with data losses when there is failure with one of the hardware units.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That capability makes HDFS fault tolerant. In the event of a data loss of one of the computers, the data can be found on another computer and work continues.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is also highly scalable.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single cluster can scale into hundreds of nodes.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Portability is also one of the key features, as HDFS is designed to easily move from one platform to another.</a:t>
            </a:r>
          </a:p>
        </p:txBody>
      </p:sp>
    </p:spTree>
    <p:extLst>
      <p:ext uri="{BB962C8B-B14F-4D97-AF65-F5344CB8AC3E}">
        <p14:creationId xmlns:p14="http://schemas.microsoft.com/office/powerpoint/2010/main" val="2715132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D1465E-AB17-12E0-FD36-85D823116865}"/>
              </a:ext>
            </a:extLst>
          </p:cNvPr>
          <p:cNvSpPr txBox="1"/>
          <p:nvPr/>
        </p:nvSpPr>
        <p:spPr>
          <a:xfrm>
            <a:off x="239486" y="239876"/>
            <a:ext cx="6096000" cy="369332"/>
          </a:xfrm>
          <a:prstGeom prst="rect">
            <a:avLst/>
          </a:prstGeom>
          <a:noFill/>
        </p:spPr>
        <p:txBody>
          <a:bodyPr wrap="square">
            <a:spAutoFit/>
          </a:bodyPr>
          <a:lstStyle/>
          <a:p>
            <a:pPr algn="l"/>
            <a:r>
              <a:rPr lang="en-CA" b="1" i="0" dirty="0">
                <a:effectLst/>
              </a:rPr>
              <a:t>Introduction to Hadoop</a:t>
            </a:r>
          </a:p>
        </p:txBody>
      </p:sp>
      <p:sp>
        <p:nvSpPr>
          <p:cNvPr id="5" name="TextBox 4">
            <a:extLst>
              <a:ext uri="{FF2B5EF4-FFF2-40B4-BE49-F238E27FC236}">
                <a16:creationId xmlns:a16="http://schemas.microsoft.com/office/drawing/2014/main" id="{F13A16BC-D180-65E6-9386-F2B49CC5BBE2}"/>
              </a:ext>
            </a:extLst>
          </p:cNvPr>
          <p:cNvSpPr txBox="1"/>
          <p:nvPr/>
        </p:nvSpPr>
        <p:spPr>
          <a:xfrm>
            <a:off x="2873829" y="0"/>
            <a:ext cx="7293428" cy="954107"/>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Define Hadoop, </a:t>
            </a:r>
          </a:p>
          <a:p>
            <a:pPr marL="285750" indent="-285750" algn="l">
              <a:buFont typeface="Wingdings" pitchFamily="2" charset="2"/>
              <a:buChar char="q"/>
            </a:pPr>
            <a:r>
              <a:rPr lang="en-CA" sz="1400" b="0" i="0" dirty="0">
                <a:solidFill>
                  <a:srgbClr val="333333"/>
                </a:solidFill>
                <a:effectLst/>
                <a:latin typeface="OpenSans"/>
              </a:rPr>
              <a:t>explain the history of Hadoop, </a:t>
            </a:r>
          </a:p>
          <a:p>
            <a:pPr marL="285750" indent="-285750" algn="l">
              <a:buFont typeface="Wingdings" pitchFamily="2" charset="2"/>
              <a:buChar char="q"/>
            </a:pPr>
            <a:r>
              <a:rPr lang="en-CA" sz="1400" b="0" i="0" dirty="0">
                <a:solidFill>
                  <a:srgbClr val="333333"/>
                </a:solidFill>
                <a:effectLst/>
                <a:latin typeface="OpenSans"/>
              </a:rPr>
              <a:t>list reasons why Hadoop was the answer to Big Data processing, </a:t>
            </a:r>
            <a:endParaRPr lang="en-CA" sz="1400" dirty="0">
              <a:solidFill>
                <a:srgbClr val="333333"/>
              </a:solidFill>
              <a:latin typeface="OpenSans"/>
            </a:endParaRPr>
          </a:p>
          <a:p>
            <a:pPr marL="285750" indent="-285750" algn="l">
              <a:buFont typeface="Wingdings" pitchFamily="2" charset="2"/>
              <a:buChar char="q"/>
            </a:pPr>
            <a:r>
              <a:rPr lang="en-CA" sz="1400" b="0" i="0" dirty="0">
                <a:solidFill>
                  <a:srgbClr val="333333"/>
                </a:solidFill>
                <a:effectLst/>
                <a:latin typeface="OpenSans"/>
              </a:rPr>
              <a:t>outline some of the challenges of Hadoop.</a:t>
            </a:r>
          </a:p>
        </p:txBody>
      </p:sp>
      <p:pic>
        <p:nvPicPr>
          <p:cNvPr id="6" name="Picture 5">
            <a:extLst>
              <a:ext uri="{FF2B5EF4-FFF2-40B4-BE49-F238E27FC236}">
                <a16:creationId xmlns:a16="http://schemas.microsoft.com/office/drawing/2014/main" id="{C4CEC660-CFA3-7257-3429-48B99FFAE9B2}"/>
              </a:ext>
            </a:extLst>
          </p:cNvPr>
          <p:cNvPicPr>
            <a:picLocks noChangeAspect="1"/>
          </p:cNvPicPr>
          <p:nvPr/>
        </p:nvPicPr>
        <p:blipFill>
          <a:blip r:embed="rId2"/>
          <a:stretch>
            <a:fillRect/>
          </a:stretch>
        </p:blipFill>
        <p:spPr>
          <a:xfrm>
            <a:off x="97972" y="1193983"/>
            <a:ext cx="3701143" cy="1858380"/>
          </a:xfrm>
          <a:prstGeom prst="rect">
            <a:avLst/>
          </a:prstGeom>
        </p:spPr>
      </p:pic>
      <p:sp>
        <p:nvSpPr>
          <p:cNvPr id="8" name="TextBox 7">
            <a:extLst>
              <a:ext uri="{FF2B5EF4-FFF2-40B4-BE49-F238E27FC236}">
                <a16:creationId xmlns:a16="http://schemas.microsoft.com/office/drawing/2014/main" id="{B234AF70-B75B-0EA7-4F9E-63E812012EF7}"/>
              </a:ext>
            </a:extLst>
          </p:cNvPr>
          <p:cNvSpPr txBox="1"/>
          <p:nvPr/>
        </p:nvSpPr>
        <p:spPr>
          <a:xfrm>
            <a:off x="3799115" y="1285796"/>
            <a:ext cx="8686800" cy="23210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have one gigabyte of data that you need to process, perhaps customer sales records or survey responses.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data is stored in a relational database on your desktop computer or laptop.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Neither device has a problem handling this data set and you can query the data with ease.</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have a great year, and you pick up a few more clients.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Your company starts growing very quickly, and that data grows to ten gigabytes. then 100 gigabytes.</a:t>
            </a:r>
          </a:p>
          <a:p>
            <a:pPr marL="285750" indent="-285750" algn="l">
              <a:lnSpc>
                <a:spcPct val="150000"/>
              </a:lnSpc>
              <a:buFont typeface="Arial" panose="020B0604020202020204" pitchFamily="34" charset="0"/>
              <a:buChar char="•"/>
            </a:pP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size grows from 1GB</a:t>
            </a:r>
            <a:r>
              <a:rPr lang="en-CA" sz="1400" b="0" i="0" dirty="0">
                <a:solidFill>
                  <a:srgbClr val="333333"/>
                </a:solidFill>
                <a:effectLst/>
                <a:latin typeface="OpenSans"/>
                <a:sym typeface="Wingdings" pitchFamily="2" charset="2"/>
              </a:rPr>
              <a:t>10GB100GB</a:t>
            </a:r>
            <a:endParaRPr lang="en-CA" sz="1400" b="0" i="0" dirty="0">
              <a:solidFill>
                <a:srgbClr val="333333"/>
              </a:solidFill>
              <a:effectLst/>
              <a:latin typeface="OpenSans"/>
            </a:endParaRPr>
          </a:p>
        </p:txBody>
      </p:sp>
      <p:pic>
        <p:nvPicPr>
          <p:cNvPr id="9" name="Picture 8">
            <a:extLst>
              <a:ext uri="{FF2B5EF4-FFF2-40B4-BE49-F238E27FC236}">
                <a16:creationId xmlns:a16="http://schemas.microsoft.com/office/drawing/2014/main" id="{C5EF4040-1BE8-E337-54E7-E99356A75102}"/>
              </a:ext>
            </a:extLst>
          </p:cNvPr>
          <p:cNvPicPr>
            <a:picLocks noChangeAspect="1"/>
          </p:cNvPicPr>
          <p:nvPr/>
        </p:nvPicPr>
        <p:blipFill>
          <a:blip r:embed="rId3"/>
          <a:stretch>
            <a:fillRect/>
          </a:stretch>
        </p:blipFill>
        <p:spPr>
          <a:xfrm>
            <a:off x="97972" y="3689782"/>
            <a:ext cx="4082142" cy="1974235"/>
          </a:xfrm>
          <a:prstGeom prst="rect">
            <a:avLst/>
          </a:prstGeom>
        </p:spPr>
      </p:pic>
      <p:sp>
        <p:nvSpPr>
          <p:cNvPr id="11" name="TextBox 10">
            <a:extLst>
              <a:ext uri="{FF2B5EF4-FFF2-40B4-BE49-F238E27FC236}">
                <a16:creationId xmlns:a16="http://schemas.microsoft.com/office/drawing/2014/main" id="{D3EB2C7D-A0F9-D791-B6E8-A9667F5BB96A}"/>
              </a:ext>
            </a:extLst>
          </p:cNvPr>
          <p:cNvSpPr txBox="1"/>
          <p:nvPr/>
        </p:nvSpPr>
        <p:spPr>
          <a:xfrm>
            <a:off x="4180114" y="3737034"/>
            <a:ext cx="8011886" cy="29660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pick up a big client, a retailer perhaps, with multiple databases.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Maybe you are a mine manager and a new executive decision means that you must now start processing data from equipment, front end loaders, excavators, and haul trucks.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also have data about the environment, data about soil and weather, and data about safety and rock samples</a:t>
            </a:r>
            <a:r>
              <a:rPr lang="en-CA" sz="1400" dirty="0">
                <a:solidFill>
                  <a:srgbClr val="333333"/>
                </a:solidFill>
                <a:latin typeface="OpenSans"/>
              </a:rPr>
              <a:t> </a:t>
            </a:r>
            <a:r>
              <a:rPr lang="en-CA" sz="1400" b="0" i="0" dirty="0">
                <a:solidFill>
                  <a:srgbClr val="333333"/>
                </a:solidFill>
                <a:effectLst/>
                <a:latin typeface="OpenSans"/>
              </a:rPr>
              <a:t>Or perhaps your company is a delivery service, and you attach sensors to your entire fleet.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Overnight your clients, drivers, and their vehicles all start gathering data that you now need to process!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your data grows from 1 terabyte to 10 terabytes, and then 100 terabytes, you are again quickly approaching the limits of your local computers.</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Data size grows from 1TB</a:t>
            </a:r>
            <a:r>
              <a:rPr lang="en-CA" sz="1400" b="0" i="0" dirty="0">
                <a:solidFill>
                  <a:srgbClr val="333333"/>
                </a:solidFill>
                <a:effectLst/>
                <a:latin typeface="OpenSans"/>
                <a:sym typeface="Wingdings" pitchFamily="2" charset="2"/>
              </a:rPr>
              <a:t>10TB100TB</a:t>
            </a:r>
            <a:endParaRPr lang="en-CA" sz="1400" b="0" i="0" dirty="0">
              <a:solidFill>
                <a:srgbClr val="333333"/>
              </a:solidFill>
              <a:effectLst/>
              <a:latin typeface="OpenSans"/>
            </a:endParaRPr>
          </a:p>
        </p:txBody>
      </p:sp>
    </p:spTree>
    <p:extLst>
      <p:ext uri="{BB962C8B-B14F-4D97-AF65-F5344CB8AC3E}">
        <p14:creationId xmlns:p14="http://schemas.microsoft.com/office/powerpoint/2010/main" val="2014517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E6D3DA-1C1C-7B96-854B-7E4E88A5F323}"/>
              </a:ext>
            </a:extLst>
          </p:cNvPr>
          <p:cNvSpPr txBox="1"/>
          <p:nvPr/>
        </p:nvSpPr>
        <p:spPr>
          <a:xfrm>
            <a:off x="4682671" y="-52051"/>
            <a:ext cx="7308851"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get familiar with Hadoop, there are a few concepts to know.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HDFS receives files, files are broken into smaller chunks called blocks.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block is the minimum amount of data that can be read or written and provides fault tolerance.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Depending on your system configuration, the default block size could be 64 or 128 megabytes.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if we had a 500-megabyte file, with a default block chunk size of 128 megabytes, the file will be divided into 3 blocks of 128 megabytes and one block of 116 megabytes.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only time you will have equal splits is if the file size is a multiple of the default block size.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Therefore, you can see that each file stored doesn’t have to take up the storage of the pre-configured block size</a:t>
            </a:r>
          </a:p>
        </p:txBody>
      </p:sp>
      <p:pic>
        <p:nvPicPr>
          <p:cNvPr id="4" name="Picture 3">
            <a:extLst>
              <a:ext uri="{FF2B5EF4-FFF2-40B4-BE49-F238E27FC236}">
                <a16:creationId xmlns:a16="http://schemas.microsoft.com/office/drawing/2014/main" id="{3C59D64C-1DD0-D831-1B21-A9FCA77A8857}"/>
              </a:ext>
            </a:extLst>
          </p:cNvPr>
          <p:cNvPicPr>
            <a:picLocks noChangeAspect="1"/>
          </p:cNvPicPr>
          <p:nvPr/>
        </p:nvPicPr>
        <p:blipFill>
          <a:blip r:embed="rId2"/>
          <a:stretch>
            <a:fillRect/>
          </a:stretch>
        </p:blipFill>
        <p:spPr>
          <a:xfrm>
            <a:off x="22678" y="1288143"/>
            <a:ext cx="4762500" cy="2590800"/>
          </a:xfrm>
          <a:prstGeom prst="rect">
            <a:avLst/>
          </a:prstGeom>
        </p:spPr>
      </p:pic>
      <p:pic>
        <p:nvPicPr>
          <p:cNvPr id="5" name="Picture 4">
            <a:extLst>
              <a:ext uri="{FF2B5EF4-FFF2-40B4-BE49-F238E27FC236}">
                <a16:creationId xmlns:a16="http://schemas.microsoft.com/office/drawing/2014/main" id="{1D526330-020F-AF04-7D59-DC9FAF8856DB}"/>
              </a:ext>
            </a:extLst>
          </p:cNvPr>
          <p:cNvPicPr>
            <a:picLocks noChangeAspect="1"/>
          </p:cNvPicPr>
          <p:nvPr/>
        </p:nvPicPr>
        <p:blipFill>
          <a:blip r:embed="rId3"/>
          <a:stretch>
            <a:fillRect/>
          </a:stretch>
        </p:blipFill>
        <p:spPr>
          <a:xfrm>
            <a:off x="200478" y="0"/>
            <a:ext cx="4584700" cy="1320800"/>
          </a:xfrm>
          <a:prstGeom prst="rect">
            <a:avLst/>
          </a:prstGeom>
        </p:spPr>
      </p:pic>
      <p:pic>
        <p:nvPicPr>
          <p:cNvPr id="6" name="Picture 5">
            <a:extLst>
              <a:ext uri="{FF2B5EF4-FFF2-40B4-BE49-F238E27FC236}">
                <a16:creationId xmlns:a16="http://schemas.microsoft.com/office/drawing/2014/main" id="{88D5294F-95B2-92F6-0500-592BDDDED789}"/>
              </a:ext>
            </a:extLst>
          </p:cNvPr>
          <p:cNvPicPr>
            <a:picLocks noChangeAspect="1"/>
          </p:cNvPicPr>
          <p:nvPr/>
        </p:nvPicPr>
        <p:blipFill>
          <a:blip r:embed="rId4"/>
          <a:stretch>
            <a:fillRect/>
          </a:stretch>
        </p:blipFill>
        <p:spPr>
          <a:xfrm>
            <a:off x="22678" y="3769023"/>
            <a:ext cx="6225722" cy="3088977"/>
          </a:xfrm>
          <a:prstGeom prst="rect">
            <a:avLst/>
          </a:prstGeom>
        </p:spPr>
      </p:pic>
      <p:sp>
        <p:nvSpPr>
          <p:cNvPr id="8" name="TextBox 7">
            <a:extLst>
              <a:ext uri="{FF2B5EF4-FFF2-40B4-BE49-F238E27FC236}">
                <a16:creationId xmlns:a16="http://schemas.microsoft.com/office/drawing/2014/main" id="{DBE03F83-C0ED-DB2C-BFE0-84F062A84BCA}"/>
              </a:ext>
            </a:extLst>
          </p:cNvPr>
          <p:cNvSpPr txBox="1"/>
          <p:nvPr/>
        </p:nvSpPr>
        <p:spPr>
          <a:xfrm>
            <a:off x="6198508" y="3593110"/>
            <a:ext cx="5970814"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node is a single system which is responsible for storing and processing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Think about it as one machine or computer in which data is stored.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Remember that HDFS follows the primary/secondary concept.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has two types of nodes: The </a:t>
            </a:r>
            <a:r>
              <a:rPr lang="en-CA" sz="1400" b="1" i="0" dirty="0">
                <a:solidFill>
                  <a:srgbClr val="333333"/>
                </a:solidFill>
                <a:effectLst/>
                <a:latin typeface="OpenSans"/>
              </a:rPr>
              <a:t>Primary node</a:t>
            </a:r>
            <a:r>
              <a:rPr lang="en-CA" sz="1400" b="0" i="0" dirty="0">
                <a:solidFill>
                  <a:srgbClr val="333333"/>
                </a:solidFill>
                <a:effectLst/>
                <a:latin typeface="OpenSans"/>
              </a:rPr>
              <a:t>, known as the name node, </a:t>
            </a:r>
            <a:r>
              <a:rPr lang="en-CA" sz="1400" b="1" i="0" dirty="0">
                <a:solidFill>
                  <a:srgbClr val="333333"/>
                </a:solidFill>
                <a:effectLst/>
                <a:latin typeface="OpenSans"/>
              </a:rPr>
              <a:t>regulates file access to </a:t>
            </a:r>
            <a:r>
              <a:rPr lang="en-CA" sz="1400" b="0" i="0" dirty="0">
                <a:solidFill>
                  <a:srgbClr val="333333"/>
                </a:solidFill>
                <a:effectLst/>
                <a:latin typeface="OpenSans"/>
              </a:rPr>
              <a:t>the clients and </a:t>
            </a:r>
            <a:r>
              <a:rPr lang="en-CA" sz="1400" b="1" i="0" dirty="0">
                <a:solidFill>
                  <a:srgbClr val="333333"/>
                </a:solidFill>
                <a:effectLst/>
                <a:latin typeface="OpenSans"/>
              </a:rPr>
              <a:t>maintains, manages</a:t>
            </a:r>
            <a:r>
              <a:rPr lang="en-CA" sz="1400" b="0" i="0" dirty="0">
                <a:solidFill>
                  <a:srgbClr val="333333"/>
                </a:solidFill>
                <a:effectLst/>
                <a:latin typeface="OpenSans"/>
              </a:rPr>
              <a:t>, and </a:t>
            </a:r>
            <a:r>
              <a:rPr lang="en-CA" sz="1400" b="1" i="0" u="sng" dirty="0">
                <a:solidFill>
                  <a:srgbClr val="333333"/>
                </a:solidFill>
                <a:effectLst/>
                <a:latin typeface="OpenSans"/>
              </a:rPr>
              <a:t>assigns tasks </a:t>
            </a:r>
            <a:r>
              <a:rPr lang="en-CA" sz="1400" b="0" i="0" u="sng" dirty="0">
                <a:solidFill>
                  <a:srgbClr val="333333"/>
                </a:solidFill>
                <a:effectLst/>
                <a:latin typeface="OpenSans"/>
              </a:rPr>
              <a:t>to the secondary node</a:t>
            </a:r>
            <a:r>
              <a:rPr lang="en-CA" sz="1400" b="0" i="0" dirty="0">
                <a:solidFill>
                  <a:srgbClr val="333333"/>
                </a:solidFill>
                <a:effectLst/>
                <a:latin typeface="OpenSans"/>
              </a:rPr>
              <a:t>, also known as a data node.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 can be hundreds of data nodes in the HDFS that manage the storage system.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They perform read and write requests at the instruction of the name node.</a:t>
            </a:r>
          </a:p>
        </p:txBody>
      </p:sp>
    </p:spTree>
    <p:extLst>
      <p:ext uri="{BB962C8B-B14F-4D97-AF65-F5344CB8AC3E}">
        <p14:creationId xmlns:p14="http://schemas.microsoft.com/office/powerpoint/2010/main" val="623119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E98A2E-1B42-B7CF-399F-7192FE960C78}"/>
              </a:ext>
            </a:extLst>
          </p:cNvPr>
          <p:cNvPicPr>
            <a:picLocks noChangeAspect="1"/>
          </p:cNvPicPr>
          <p:nvPr/>
        </p:nvPicPr>
        <p:blipFill>
          <a:blip r:embed="rId2"/>
          <a:stretch>
            <a:fillRect/>
          </a:stretch>
        </p:blipFill>
        <p:spPr>
          <a:xfrm>
            <a:off x="0" y="0"/>
            <a:ext cx="4762500" cy="2349500"/>
          </a:xfrm>
          <a:prstGeom prst="rect">
            <a:avLst/>
          </a:prstGeom>
        </p:spPr>
      </p:pic>
      <p:sp>
        <p:nvSpPr>
          <p:cNvPr id="5" name="TextBox 4">
            <a:extLst>
              <a:ext uri="{FF2B5EF4-FFF2-40B4-BE49-F238E27FC236}">
                <a16:creationId xmlns:a16="http://schemas.microsoft.com/office/drawing/2014/main" id="{6014FC0C-AA91-339B-D1FC-CED24AD94767}"/>
              </a:ext>
            </a:extLst>
          </p:cNvPr>
          <p:cNvSpPr txBox="1"/>
          <p:nvPr/>
        </p:nvSpPr>
        <p:spPr>
          <a:xfrm>
            <a:off x="4762500" y="84301"/>
            <a:ext cx="7429499"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performing operations like read and write, it is important that the name node maximizes performance by </a:t>
            </a:r>
            <a:r>
              <a:rPr lang="en-CA" sz="1400" b="1" i="0" dirty="0">
                <a:solidFill>
                  <a:srgbClr val="333333"/>
                </a:solidFill>
                <a:effectLst/>
                <a:latin typeface="OpenSans"/>
              </a:rPr>
              <a:t>choosing the data nodes closest to themselves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could be by choosing data nodes on the same rack or in nearby racks.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is called </a:t>
            </a:r>
            <a:r>
              <a:rPr lang="en-CA" sz="1400" b="1" i="0" dirty="0">
                <a:solidFill>
                  <a:srgbClr val="333333"/>
                </a:solidFill>
                <a:effectLst/>
                <a:latin typeface="OpenSans"/>
              </a:rPr>
              <a:t>rack awareness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a:t>
            </a:r>
            <a:r>
              <a:rPr lang="en-CA" sz="1400" b="1" i="0" dirty="0">
                <a:solidFill>
                  <a:srgbClr val="333333"/>
                </a:solidFill>
                <a:effectLst/>
                <a:latin typeface="OpenSans"/>
              </a:rPr>
              <a:t>rack</a:t>
            </a:r>
            <a:r>
              <a:rPr lang="en-CA" sz="1400" b="0" i="0" dirty="0">
                <a:solidFill>
                  <a:srgbClr val="333333"/>
                </a:solidFill>
                <a:effectLst/>
                <a:latin typeface="OpenSans"/>
              </a:rPr>
              <a:t> is the </a:t>
            </a:r>
            <a:r>
              <a:rPr lang="en-CA" sz="1400" b="1" i="0" dirty="0">
                <a:solidFill>
                  <a:srgbClr val="333333"/>
                </a:solidFill>
                <a:effectLst/>
                <a:highlight>
                  <a:srgbClr val="FFFF00"/>
                </a:highlight>
                <a:latin typeface="OpenSans"/>
              </a:rPr>
              <a:t>collection of about forty to fifty data nodes </a:t>
            </a:r>
            <a:r>
              <a:rPr lang="en-CA" sz="1400" b="0" i="0" dirty="0">
                <a:solidFill>
                  <a:srgbClr val="333333"/>
                </a:solidFill>
                <a:effectLst/>
                <a:latin typeface="OpenSans"/>
              </a:rPr>
              <a:t>using the same network switch.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Rack awareness is used to </a:t>
            </a:r>
            <a:r>
              <a:rPr lang="en-CA" sz="1400" b="0" i="0" u="sng" dirty="0">
                <a:solidFill>
                  <a:srgbClr val="333333"/>
                </a:solidFill>
                <a:effectLst/>
                <a:latin typeface="OpenSans"/>
              </a:rPr>
              <a:t>reduce the network traffic and improve cluster performance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achieve rack awareness, the name node keeps the rack ID information.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Replication is done by rack awareness as well.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done by making sure </a:t>
            </a:r>
            <a:r>
              <a:rPr lang="en-CA" sz="1400" b="1" i="0" dirty="0">
                <a:solidFill>
                  <a:srgbClr val="333333"/>
                </a:solidFill>
                <a:effectLst/>
                <a:latin typeface="OpenSans"/>
              </a:rPr>
              <a:t>replicas</a:t>
            </a:r>
            <a:r>
              <a:rPr lang="en-CA" sz="1400" b="0" i="0" dirty="0">
                <a:solidFill>
                  <a:srgbClr val="333333"/>
                </a:solidFill>
                <a:effectLst/>
                <a:latin typeface="OpenSans"/>
              </a:rPr>
              <a:t> of a data node are in </a:t>
            </a:r>
            <a:r>
              <a:rPr lang="en-CA" sz="1400" b="1" i="0" dirty="0">
                <a:solidFill>
                  <a:srgbClr val="333333"/>
                </a:solidFill>
                <a:effectLst/>
                <a:latin typeface="OpenSans"/>
              </a:rPr>
              <a:t>different racks.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 if a rack is down, you can still obtain the data from another rack. </a:t>
            </a:r>
          </a:p>
        </p:txBody>
      </p:sp>
      <p:pic>
        <p:nvPicPr>
          <p:cNvPr id="6" name="Picture 5">
            <a:extLst>
              <a:ext uri="{FF2B5EF4-FFF2-40B4-BE49-F238E27FC236}">
                <a16:creationId xmlns:a16="http://schemas.microsoft.com/office/drawing/2014/main" id="{BA41133D-E3EF-7CEC-9E7D-BBB6A45DE53D}"/>
              </a:ext>
            </a:extLst>
          </p:cNvPr>
          <p:cNvPicPr>
            <a:picLocks noChangeAspect="1"/>
          </p:cNvPicPr>
          <p:nvPr/>
        </p:nvPicPr>
        <p:blipFill>
          <a:blip r:embed="rId3"/>
          <a:stretch>
            <a:fillRect/>
          </a:stretch>
        </p:blipFill>
        <p:spPr>
          <a:xfrm>
            <a:off x="126092" y="4508501"/>
            <a:ext cx="4864100" cy="1765300"/>
          </a:xfrm>
          <a:prstGeom prst="rect">
            <a:avLst/>
          </a:prstGeom>
        </p:spPr>
      </p:pic>
      <p:sp>
        <p:nvSpPr>
          <p:cNvPr id="8" name="TextBox 7">
            <a:extLst>
              <a:ext uri="{FF2B5EF4-FFF2-40B4-BE49-F238E27FC236}">
                <a16:creationId xmlns:a16="http://schemas.microsoft.com/office/drawing/2014/main" id="{8430EC6C-DC07-FFCB-D5B7-0F2C6D26B4AC}"/>
              </a:ext>
            </a:extLst>
          </p:cNvPr>
          <p:cNvSpPr txBox="1"/>
          <p:nvPr/>
        </p:nvSpPr>
        <p:spPr>
          <a:xfrm>
            <a:off x="4990192" y="4230641"/>
            <a:ext cx="7075716"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is known for </a:t>
            </a:r>
            <a:r>
              <a:rPr lang="en-CA" sz="1400" b="1" i="0" dirty="0">
                <a:solidFill>
                  <a:srgbClr val="333333"/>
                </a:solidFill>
                <a:effectLst/>
                <a:latin typeface="OpenSans"/>
              </a:rPr>
              <a:t>optimizing replication</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uses the rack awareness concept to create replicas to make sure that the data is reliable and available, and that the network bandwidth is properly utilized.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Replication is creating a copy of the data block.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a:t>
            </a:r>
            <a:r>
              <a:rPr lang="en-CA" sz="1400" b="1" i="0" dirty="0">
                <a:solidFill>
                  <a:srgbClr val="333333"/>
                </a:solidFill>
                <a:effectLst/>
                <a:latin typeface="OpenSans"/>
              </a:rPr>
              <a:t>crashes</a:t>
            </a:r>
            <a:r>
              <a:rPr lang="en-CA" sz="1400" b="0" i="0" dirty="0">
                <a:solidFill>
                  <a:srgbClr val="333333"/>
                </a:solidFill>
                <a:effectLst/>
                <a:latin typeface="OpenSans"/>
              </a:rPr>
              <a:t> happen</a:t>
            </a:r>
            <a:r>
              <a:rPr lang="en-CA" sz="1400" b="1" i="0" dirty="0">
                <a:solidFill>
                  <a:srgbClr val="333333"/>
                </a:solidFill>
                <a:effectLst/>
                <a:latin typeface="OpenSans"/>
              </a:rPr>
              <a:t>, replication provides backup </a:t>
            </a:r>
            <a:r>
              <a:rPr lang="en-CA" sz="1400" b="0" i="0" dirty="0">
                <a:solidFill>
                  <a:srgbClr val="333333"/>
                </a:solidFill>
                <a:effectLst/>
                <a:latin typeface="OpenSans"/>
              </a:rPr>
              <a:t>of the data blocks.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Replication factor is defined as the number of times you make a copy of the data block.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Depending on your configuration, you can set the number of copies you want. </a:t>
            </a:r>
          </a:p>
        </p:txBody>
      </p:sp>
    </p:spTree>
    <p:extLst>
      <p:ext uri="{BB962C8B-B14F-4D97-AF65-F5344CB8AC3E}">
        <p14:creationId xmlns:p14="http://schemas.microsoft.com/office/powerpoint/2010/main" val="954322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659CBA-2230-AC75-4A75-F309DBFF4BA0}"/>
              </a:ext>
            </a:extLst>
          </p:cNvPr>
          <p:cNvSpPr txBox="1"/>
          <p:nvPr/>
        </p:nvSpPr>
        <p:spPr>
          <a:xfrm>
            <a:off x="5780314" y="109754"/>
            <a:ext cx="6096000" cy="79284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Let us look at our 500-megabyte file example.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If our replication factor is 2, it will create two copies of each block. </a:t>
            </a:r>
          </a:p>
        </p:txBody>
      </p:sp>
      <p:pic>
        <p:nvPicPr>
          <p:cNvPr id="4" name="Picture 3">
            <a:extLst>
              <a:ext uri="{FF2B5EF4-FFF2-40B4-BE49-F238E27FC236}">
                <a16:creationId xmlns:a16="http://schemas.microsoft.com/office/drawing/2014/main" id="{BE0A9A95-E073-27FF-64F8-08A53B8163BF}"/>
              </a:ext>
            </a:extLst>
          </p:cNvPr>
          <p:cNvPicPr>
            <a:picLocks noChangeAspect="1"/>
          </p:cNvPicPr>
          <p:nvPr/>
        </p:nvPicPr>
        <p:blipFill>
          <a:blip r:embed="rId2"/>
          <a:stretch>
            <a:fillRect/>
          </a:stretch>
        </p:blipFill>
        <p:spPr>
          <a:xfrm>
            <a:off x="194128" y="37679"/>
            <a:ext cx="5207000" cy="3111500"/>
          </a:xfrm>
          <a:prstGeom prst="rect">
            <a:avLst/>
          </a:prstGeom>
        </p:spPr>
      </p:pic>
      <p:pic>
        <p:nvPicPr>
          <p:cNvPr id="5" name="Picture 4">
            <a:extLst>
              <a:ext uri="{FF2B5EF4-FFF2-40B4-BE49-F238E27FC236}">
                <a16:creationId xmlns:a16="http://schemas.microsoft.com/office/drawing/2014/main" id="{97F73E01-189F-5393-684B-A015453764A7}"/>
              </a:ext>
            </a:extLst>
          </p:cNvPr>
          <p:cNvPicPr>
            <a:picLocks noChangeAspect="1"/>
          </p:cNvPicPr>
          <p:nvPr/>
        </p:nvPicPr>
        <p:blipFill>
          <a:blip r:embed="rId3"/>
          <a:stretch>
            <a:fillRect/>
          </a:stretch>
        </p:blipFill>
        <p:spPr>
          <a:xfrm>
            <a:off x="-1" y="3428999"/>
            <a:ext cx="6240117" cy="2100944"/>
          </a:xfrm>
          <a:prstGeom prst="rect">
            <a:avLst/>
          </a:prstGeom>
        </p:spPr>
      </p:pic>
      <p:sp>
        <p:nvSpPr>
          <p:cNvPr id="7" name="TextBox 6">
            <a:extLst>
              <a:ext uri="{FF2B5EF4-FFF2-40B4-BE49-F238E27FC236}">
                <a16:creationId xmlns:a16="http://schemas.microsoft.com/office/drawing/2014/main" id="{D6258196-C4A9-4A0A-09D9-C2E775683AA8}"/>
              </a:ext>
            </a:extLst>
          </p:cNvPr>
          <p:cNvSpPr txBox="1"/>
          <p:nvPr/>
        </p:nvSpPr>
        <p:spPr>
          <a:xfrm>
            <a:off x="6096000" y="3634302"/>
            <a:ext cx="6096000" cy="23210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That means we will have 4 times 2, which is eight copies of the file blocks for backup.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uses the rack awareness concept and saves the blocks in different racks to make sure that a copy is available in another rack.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you could have four racks of two copies each.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one of the racks is down or crashes, you will still have a copy of the data blocks in a different rack, and you can still work with the data.</a:t>
            </a:r>
          </a:p>
        </p:txBody>
      </p:sp>
    </p:spTree>
    <p:extLst>
      <p:ext uri="{BB962C8B-B14F-4D97-AF65-F5344CB8AC3E}">
        <p14:creationId xmlns:p14="http://schemas.microsoft.com/office/powerpoint/2010/main" val="1093467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C75DE-65CB-6265-C8D7-9208B37C5D3E}"/>
              </a:ext>
            </a:extLst>
          </p:cNvPr>
          <p:cNvPicPr>
            <a:picLocks noChangeAspect="1"/>
          </p:cNvPicPr>
          <p:nvPr/>
        </p:nvPicPr>
        <p:blipFill>
          <a:blip r:embed="rId2"/>
          <a:stretch>
            <a:fillRect/>
          </a:stretch>
        </p:blipFill>
        <p:spPr>
          <a:xfrm>
            <a:off x="0" y="-11793"/>
            <a:ext cx="6531429" cy="3332704"/>
          </a:xfrm>
          <a:prstGeom prst="rect">
            <a:avLst/>
          </a:prstGeom>
        </p:spPr>
      </p:pic>
      <p:sp>
        <p:nvSpPr>
          <p:cNvPr id="4" name="TextBox 3">
            <a:extLst>
              <a:ext uri="{FF2B5EF4-FFF2-40B4-BE49-F238E27FC236}">
                <a16:creationId xmlns:a16="http://schemas.microsoft.com/office/drawing/2014/main" id="{31FE51F4-A6F4-46F8-09CD-517CD1F215B0}"/>
              </a:ext>
            </a:extLst>
          </p:cNvPr>
          <p:cNvSpPr txBox="1"/>
          <p:nvPr/>
        </p:nvSpPr>
        <p:spPr>
          <a:xfrm>
            <a:off x="6096000" y="-11793"/>
            <a:ext cx="6096000"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Another important concept is how read and write operations are performed in HDFS.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allows </a:t>
            </a:r>
            <a:r>
              <a:rPr lang="en-CA" sz="1400" b="1" i="0" dirty="0">
                <a:solidFill>
                  <a:srgbClr val="333333"/>
                </a:solidFill>
                <a:effectLst/>
                <a:highlight>
                  <a:srgbClr val="FFFF00"/>
                </a:highlight>
                <a:latin typeface="OpenSans"/>
              </a:rPr>
              <a:t>“write once, read many” </a:t>
            </a:r>
            <a:r>
              <a:rPr lang="en-CA" sz="1400" b="0" i="0" dirty="0">
                <a:solidFill>
                  <a:srgbClr val="333333"/>
                </a:solidFill>
                <a:effectLst/>
                <a:latin typeface="OpenSans"/>
              </a:rPr>
              <a:t>operations.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means that you </a:t>
            </a:r>
            <a:r>
              <a:rPr lang="en-CA" sz="1400" b="1" i="0" dirty="0">
                <a:solidFill>
                  <a:srgbClr val="333333"/>
                </a:solidFill>
                <a:effectLst/>
                <a:latin typeface="OpenSans"/>
              </a:rPr>
              <a:t>cannot edit files that are already stored in HDFS</a:t>
            </a:r>
            <a:r>
              <a:rPr lang="en-CA" sz="1400" b="0" i="0" dirty="0">
                <a:solidFill>
                  <a:srgbClr val="333333"/>
                </a:solidFill>
                <a:effectLst/>
                <a:latin typeface="OpenSans"/>
              </a:rPr>
              <a:t>, but you can </a:t>
            </a:r>
            <a:r>
              <a:rPr lang="en-CA" sz="1400" b="1" i="0" dirty="0">
                <a:solidFill>
                  <a:srgbClr val="333333"/>
                </a:solidFill>
                <a:effectLst/>
                <a:highlight>
                  <a:srgbClr val="FFFF00"/>
                </a:highlight>
                <a:latin typeface="OpenSans"/>
              </a:rPr>
              <a:t>append new data to them. </a:t>
            </a:r>
          </a:p>
          <a:p>
            <a:pPr marL="285750" indent="-285750" algn="l">
              <a:lnSpc>
                <a:spcPct val="150000"/>
              </a:lnSpc>
              <a:buFont typeface="Arial" panose="020B0604020202020204" pitchFamily="34" charset="0"/>
              <a:buChar char="•"/>
            </a:pPr>
            <a:endParaRPr lang="en-CA" sz="1400" b="0" i="0" dirty="0">
              <a:solidFill>
                <a:srgbClr val="333333"/>
              </a:solidFill>
              <a:effectLst/>
              <a:latin typeface="OpenSans"/>
            </a:endParaRPr>
          </a:p>
        </p:txBody>
      </p:sp>
      <p:sp>
        <p:nvSpPr>
          <p:cNvPr id="6" name="TextBox 5">
            <a:extLst>
              <a:ext uri="{FF2B5EF4-FFF2-40B4-BE49-F238E27FC236}">
                <a16:creationId xmlns:a16="http://schemas.microsoft.com/office/drawing/2014/main" id="{2730EFB7-A999-A77C-A889-695602C0DDA5}"/>
              </a:ext>
            </a:extLst>
          </p:cNvPr>
          <p:cNvSpPr txBox="1"/>
          <p:nvPr/>
        </p:nvSpPr>
        <p:spPr>
          <a:xfrm>
            <a:off x="0" y="2832491"/>
            <a:ext cx="12192000" cy="393691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chemeClr val="accent2"/>
                </a:solidFill>
                <a:effectLst/>
                <a:latin typeface="OpenSans"/>
              </a:rPr>
              <a:t>read operation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Assuming we have a text file, the client will send a request to the primary node, which is the name node, to get the location of the data nodes containing blocks.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name node will verify that the client has the correct privileges and provide the client with the locations.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client in HDFS interacts with the primary and secondary nodes to fulfill a user's request.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client will then send a </a:t>
            </a:r>
            <a:r>
              <a:rPr lang="en-CA" sz="1400" b="1" i="0" dirty="0">
                <a:solidFill>
                  <a:srgbClr val="333333"/>
                </a:solidFill>
                <a:effectLst/>
                <a:latin typeface="OpenSans"/>
              </a:rPr>
              <a:t>request to the closest data nodes through an FS Data Input stream object </a:t>
            </a:r>
            <a:r>
              <a:rPr lang="en-CA" sz="1400" b="0" i="0" dirty="0">
                <a:solidFill>
                  <a:srgbClr val="333333"/>
                </a:solidFill>
                <a:effectLst/>
                <a:latin typeface="OpenSans"/>
              </a:rPr>
              <a:t>by calling the read method to read all the files.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when the client is done, the client will use the close method to end the session. </a:t>
            </a:r>
          </a:p>
          <a:p>
            <a:pPr marL="285750" indent="-285750" algn="l">
              <a:lnSpc>
                <a:spcPct val="150000"/>
              </a:lnSpc>
              <a:buFont typeface="Arial" panose="020B0604020202020204" pitchFamily="34" charset="0"/>
              <a:buChar char="•"/>
            </a:pPr>
            <a:r>
              <a:rPr lang="en-CA" sz="1400" b="0" i="0" dirty="0">
                <a:solidFill>
                  <a:schemeClr val="accent2"/>
                </a:solidFill>
                <a:effectLst/>
                <a:latin typeface="OpenSans"/>
              </a:rPr>
              <a:t>write operation.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Just like in the read operation, the name node confirms that the client has the right privileges.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name node makes sure to check that the file doesn’t exist in the system.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the file already exists, the client will receive an IO exception.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the file doesn’t exist, the client receives a write permission together with the data nodes.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Once the client is done, the data nodes start creating replicas and sends a confirmation to the client.</a:t>
            </a:r>
            <a:endParaRPr lang="en-US" sz="1400" dirty="0"/>
          </a:p>
        </p:txBody>
      </p:sp>
    </p:spTree>
    <p:extLst>
      <p:ext uri="{BB962C8B-B14F-4D97-AF65-F5344CB8AC3E}">
        <p14:creationId xmlns:p14="http://schemas.microsoft.com/office/powerpoint/2010/main" val="1126797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894DDA-269F-4990-0BEC-A78FA694F542}"/>
              </a:ext>
            </a:extLst>
          </p:cNvPr>
          <p:cNvPicPr>
            <a:picLocks noChangeAspect="1"/>
          </p:cNvPicPr>
          <p:nvPr/>
        </p:nvPicPr>
        <p:blipFill>
          <a:blip r:embed="rId2"/>
          <a:stretch>
            <a:fillRect/>
          </a:stretch>
        </p:blipFill>
        <p:spPr>
          <a:xfrm>
            <a:off x="0" y="-1"/>
            <a:ext cx="6095998" cy="3223538"/>
          </a:xfrm>
          <a:prstGeom prst="rect">
            <a:avLst/>
          </a:prstGeom>
        </p:spPr>
      </p:pic>
      <p:pic>
        <p:nvPicPr>
          <p:cNvPr id="3" name="Picture 2">
            <a:extLst>
              <a:ext uri="{FF2B5EF4-FFF2-40B4-BE49-F238E27FC236}">
                <a16:creationId xmlns:a16="http://schemas.microsoft.com/office/drawing/2014/main" id="{54150C4F-FCC1-AC25-4173-125357C96424}"/>
              </a:ext>
            </a:extLst>
          </p:cNvPr>
          <p:cNvPicPr>
            <a:picLocks noChangeAspect="1"/>
          </p:cNvPicPr>
          <p:nvPr/>
        </p:nvPicPr>
        <p:blipFill>
          <a:blip r:embed="rId3"/>
          <a:stretch>
            <a:fillRect/>
          </a:stretch>
        </p:blipFill>
        <p:spPr>
          <a:xfrm>
            <a:off x="2708729" y="3666377"/>
            <a:ext cx="6095999" cy="3191623"/>
          </a:xfrm>
          <a:prstGeom prst="rect">
            <a:avLst/>
          </a:prstGeom>
        </p:spPr>
      </p:pic>
      <p:sp>
        <p:nvSpPr>
          <p:cNvPr id="5" name="TextBox 4">
            <a:extLst>
              <a:ext uri="{FF2B5EF4-FFF2-40B4-BE49-F238E27FC236}">
                <a16:creationId xmlns:a16="http://schemas.microsoft.com/office/drawing/2014/main" id="{D9209EDA-39E6-6F50-6A01-59A8ABF4C3DE}"/>
              </a:ext>
            </a:extLst>
          </p:cNvPr>
          <p:cNvSpPr txBox="1"/>
          <p:nvPr/>
        </p:nvSpPr>
        <p:spPr>
          <a:xfrm>
            <a:off x="6096000" y="0"/>
            <a:ext cx="6095999"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Hadoop follows the concept of a </a:t>
            </a:r>
            <a:r>
              <a:rPr lang="en-CA" sz="1400" b="1" i="0" dirty="0">
                <a:solidFill>
                  <a:srgbClr val="333333"/>
                </a:solidFill>
                <a:effectLst/>
                <a:latin typeface="OpenSans"/>
              </a:rPr>
              <a:t>primary/secondary node architecture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primary node is the name node</a:t>
            </a:r>
            <a:r>
              <a:rPr lang="en-CA" sz="1400" b="0" i="0" dirty="0">
                <a:solidFill>
                  <a:srgbClr val="333333"/>
                </a:solidFill>
                <a:effectLst/>
                <a:latin typeface="OpenSans"/>
              </a:rPr>
              <a:t>. The architecture is such that per cluster, there </a:t>
            </a:r>
            <a:r>
              <a:rPr lang="en-CA" sz="1400" b="0" i="0" dirty="0">
                <a:solidFill>
                  <a:srgbClr val="333333"/>
                </a:solidFill>
                <a:effectLst/>
                <a:highlight>
                  <a:srgbClr val="FFFF00"/>
                </a:highlight>
                <a:latin typeface="OpenSans"/>
              </a:rPr>
              <a:t>is one name node and multiple data nodes</a:t>
            </a:r>
            <a:r>
              <a:rPr lang="en-CA" sz="1400" b="0" i="0" dirty="0">
                <a:solidFill>
                  <a:srgbClr val="333333"/>
                </a:solidFill>
                <a:effectLst/>
                <a:latin typeface="OpenSans"/>
              </a:rPr>
              <a:t>, which are the </a:t>
            </a:r>
            <a:r>
              <a:rPr lang="en-CA" sz="1400" b="1" i="0" dirty="0">
                <a:solidFill>
                  <a:srgbClr val="333333"/>
                </a:solidFill>
                <a:effectLst/>
                <a:latin typeface="OpenSans"/>
              </a:rPr>
              <a:t>secondary nodes.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Internally, a </a:t>
            </a:r>
            <a:r>
              <a:rPr lang="en-CA" sz="1400" b="1" i="0" dirty="0">
                <a:solidFill>
                  <a:srgbClr val="333333"/>
                </a:solidFill>
                <a:effectLst/>
                <a:latin typeface="OpenSans"/>
              </a:rPr>
              <a:t>file is split into one or more </a:t>
            </a:r>
            <a:r>
              <a:rPr lang="en-CA" sz="1400" b="1" i="0" dirty="0">
                <a:solidFill>
                  <a:srgbClr val="333333"/>
                </a:solidFill>
                <a:effectLst/>
                <a:highlight>
                  <a:srgbClr val="FFFF00"/>
                </a:highlight>
                <a:latin typeface="OpenSans"/>
              </a:rPr>
              <a:t>blocks</a:t>
            </a:r>
            <a:r>
              <a:rPr lang="en-CA" sz="1400" b="1" i="0" dirty="0">
                <a:solidFill>
                  <a:srgbClr val="333333"/>
                </a:solidFill>
                <a:effectLst/>
                <a:latin typeface="OpenSans"/>
              </a:rPr>
              <a:t> </a:t>
            </a:r>
            <a:r>
              <a:rPr lang="en-CA" sz="1400" b="0" i="0" dirty="0">
                <a:solidFill>
                  <a:srgbClr val="333333"/>
                </a:solidFill>
                <a:effectLst/>
                <a:latin typeface="OpenSans"/>
              </a:rPr>
              <a:t>and these </a:t>
            </a:r>
            <a:r>
              <a:rPr lang="en-CA" sz="1400" b="0" i="0" u="sng" dirty="0">
                <a:solidFill>
                  <a:srgbClr val="333333"/>
                </a:solidFill>
                <a:effectLst/>
                <a:latin typeface="OpenSans"/>
              </a:rPr>
              <a:t>blocks are stored in a set of data nodes./primary nodes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name node oversees opening, closing, renaming file operations, and mapping file blocks to the data node.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highlight>
                  <a:srgbClr val="FFFF00"/>
                </a:highlight>
                <a:latin typeface="OpenSans"/>
              </a:rPr>
              <a:t>data nodes </a:t>
            </a:r>
            <a:r>
              <a:rPr lang="en-CA" sz="1400" b="1" i="0" dirty="0">
                <a:solidFill>
                  <a:srgbClr val="333333"/>
                </a:solidFill>
                <a:effectLst/>
                <a:latin typeface="OpenSans"/>
              </a:rPr>
              <a:t>are responsible for </a:t>
            </a:r>
            <a:r>
              <a:rPr lang="en-CA" sz="1400" b="1" i="0" dirty="0">
                <a:solidFill>
                  <a:srgbClr val="333333"/>
                </a:solidFill>
                <a:effectLst/>
                <a:highlight>
                  <a:srgbClr val="FFFF00"/>
                </a:highlight>
                <a:latin typeface="OpenSans"/>
              </a:rPr>
              <a:t>read and write requests </a:t>
            </a:r>
            <a:r>
              <a:rPr lang="en-CA" sz="1400" b="0" i="0" dirty="0">
                <a:solidFill>
                  <a:srgbClr val="333333"/>
                </a:solidFill>
                <a:effectLst/>
                <a:latin typeface="OpenSans"/>
              </a:rPr>
              <a:t>from the client and perform the creation, replication, and deletion of file blocks based on instructions from the name node.</a:t>
            </a:r>
          </a:p>
        </p:txBody>
      </p:sp>
    </p:spTree>
    <p:extLst>
      <p:ext uri="{BB962C8B-B14F-4D97-AF65-F5344CB8AC3E}">
        <p14:creationId xmlns:p14="http://schemas.microsoft.com/office/powerpoint/2010/main" val="3870197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A8375A-E157-F5D1-693B-3AF58B07675E}"/>
              </a:ext>
            </a:extLst>
          </p:cNvPr>
          <p:cNvSpPr txBox="1"/>
          <p:nvPr/>
        </p:nvSpPr>
        <p:spPr>
          <a:xfrm>
            <a:off x="217715" y="163677"/>
            <a:ext cx="6096000" cy="461665"/>
          </a:xfrm>
          <a:prstGeom prst="rect">
            <a:avLst/>
          </a:prstGeom>
          <a:noFill/>
        </p:spPr>
        <p:txBody>
          <a:bodyPr wrap="square">
            <a:spAutoFit/>
          </a:bodyPr>
          <a:lstStyle/>
          <a:p>
            <a:pPr algn="l"/>
            <a:r>
              <a:rPr lang="en-CA" sz="2400" b="1" i="0" dirty="0">
                <a:effectLst/>
              </a:rPr>
              <a:t>HIVE</a:t>
            </a:r>
          </a:p>
        </p:txBody>
      </p:sp>
      <p:sp>
        <p:nvSpPr>
          <p:cNvPr id="5" name="TextBox 4">
            <a:extLst>
              <a:ext uri="{FF2B5EF4-FFF2-40B4-BE49-F238E27FC236}">
                <a16:creationId xmlns:a16="http://schemas.microsoft.com/office/drawing/2014/main" id="{99D69A6F-7605-1FF2-D807-4E4D08A0E660}"/>
              </a:ext>
            </a:extLst>
          </p:cNvPr>
          <p:cNvSpPr txBox="1"/>
          <p:nvPr/>
        </p:nvSpPr>
        <p:spPr>
          <a:xfrm>
            <a:off x="1719943" y="0"/>
            <a:ext cx="6096000" cy="1169551"/>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Articulate the reasons why Hive is used, </a:t>
            </a:r>
          </a:p>
          <a:p>
            <a:pPr marL="285750" indent="-285750" algn="l">
              <a:buFont typeface="Wingdings" pitchFamily="2" charset="2"/>
              <a:buChar char="q"/>
            </a:pPr>
            <a:r>
              <a:rPr lang="en-CA" sz="1400" b="0" i="0" dirty="0">
                <a:solidFill>
                  <a:srgbClr val="333333"/>
                </a:solidFill>
                <a:effectLst/>
                <a:latin typeface="OpenSans"/>
              </a:rPr>
              <a:t>list Hive features, </a:t>
            </a:r>
          </a:p>
          <a:p>
            <a:pPr marL="285750" indent="-285750" algn="l">
              <a:buFont typeface="Wingdings" pitchFamily="2" charset="2"/>
              <a:buChar char="q"/>
            </a:pPr>
            <a:r>
              <a:rPr lang="en-CA" sz="1400" b="0" i="0" dirty="0">
                <a:solidFill>
                  <a:srgbClr val="333333"/>
                </a:solidFill>
                <a:effectLst/>
                <a:latin typeface="OpenSans"/>
              </a:rPr>
              <a:t>differentiate between Hive vs. traditional RDBMS, </a:t>
            </a:r>
          </a:p>
          <a:p>
            <a:pPr marL="285750" indent="-285750" algn="l">
              <a:buFont typeface="Wingdings" pitchFamily="2" charset="2"/>
              <a:buChar char="q"/>
            </a:pPr>
            <a:r>
              <a:rPr lang="en-CA" sz="1400" b="0" i="0" dirty="0">
                <a:solidFill>
                  <a:srgbClr val="333333"/>
                </a:solidFill>
                <a:effectLst/>
                <a:latin typeface="OpenSans"/>
              </a:rPr>
              <a:t>identify components of the Hive architecture, </a:t>
            </a:r>
          </a:p>
          <a:p>
            <a:pPr marL="285750" indent="-285750" algn="l">
              <a:buFont typeface="Wingdings" pitchFamily="2" charset="2"/>
              <a:buChar char="q"/>
            </a:pPr>
            <a:r>
              <a:rPr lang="en-CA" sz="1400" b="0" i="0" dirty="0">
                <a:solidFill>
                  <a:srgbClr val="333333"/>
                </a:solidFill>
                <a:effectLst/>
                <a:latin typeface="OpenSans"/>
              </a:rPr>
              <a:t>discuss Hive concepts.</a:t>
            </a:r>
          </a:p>
        </p:txBody>
      </p:sp>
      <p:pic>
        <p:nvPicPr>
          <p:cNvPr id="6" name="Picture 5">
            <a:extLst>
              <a:ext uri="{FF2B5EF4-FFF2-40B4-BE49-F238E27FC236}">
                <a16:creationId xmlns:a16="http://schemas.microsoft.com/office/drawing/2014/main" id="{4E83DD01-430C-21B4-35DF-8E8C344E5BE2}"/>
              </a:ext>
            </a:extLst>
          </p:cNvPr>
          <p:cNvPicPr>
            <a:picLocks noChangeAspect="1"/>
          </p:cNvPicPr>
          <p:nvPr/>
        </p:nvPicPr>
        <p:blipFill>
          <a:blip r:embed="rId2"/>
          <a:stretch>
            <a:fillRect/>
          </a:stretch>
        </p:blipFill>
        <p:spPr>
          <a:xfrm>
            <a:off x="0" y="1333228"/>
            <a:ext cx="5003800" cy="2565400"/>
          </a:xfrm>
          <a:prstGeom prst="rect">
            <a:avLst/>
          </a:prstGeom>
        </p:spPr>
      </p:pic>
      <p:sp>
        <p:nvSpPr>
          <p:cNvPr id="8" name="TextBox 7">
            <a:extLst>
              <a:ext uri="{FF2B5EF4-FFF2-40B4-BE49-F238E27FC236}">
                <a16:creationId xmlns:a16="http://schemas.microsoft.com/office/drawing/2014/main" id="{2CC24110-64E6-289F-210B-4C5A16256C14}"/>
              </a:ext>
            </a:extLst>
          </p:cNvPr>
          <p:cNvSpPr txBox="1"/>
          <p:nvPr/>
        </p:nvSpPr>
        <p:spPr>
          <a:xfrm>
            <a:off x="5003800" y="1137411"/>
            <a:ext cx="7188200" cy="458317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Hive is a data warehouse software within Hadoop that is designed to read, write, and manage large and tabular-type datasets and data analysis.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data warehouse stores historical data from many different sources so that you can analyze and extract insights from it.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insights are used for reporting.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Hive</a:t>
            </a:r>
            <a:r>
              <a:rPr lang="en-CA" sz="1400" b="0" i="0" dirty="0">
                <a:solidFill>
                  <a:srgbClr val="333333"/>
                </a:solidFill>
                <a:effectLst/>
                <a:latin typeface="OpenSans"/>
              </a:rPr>
              <a:t> is </a:t>
            </a:r>
            <a:r>
              <a:rPr lang="en-CA" sz="1400" b="1" i="0" dirty="0">
                <a:solidFill>
                  <a:srgbClr val="333333"/>
                </a:solidFill>
                <a:effectLst/>
                <a:latin typeface="OpenSans"/>
              </a:rPr>
              <a:t>scalable and fast</a:t>
            </a:r>
            <a:r>
              <a:rPr lang="en-CA" sz="1400" b="0" i="0" dirty="0">
                <a:solidFill>
                  <a:srgbClr val="333333"/>
                </a:solidFill>
                <a:effectLst/>
                <a:latin typeface="OpenSans"/>
              </a:rPr>
              <a:t> because it is designed to work </a:t>
            </a:r>
            <a:r>
              <a:rPr lang="en-CA" sz="1400" b="0" i="0" dirty="0">
                <a:solidFill>
                  <a:srgbClr val="333333"/>
                </a:solidFill>
                <a:effectLst/>
                <a:highlight>
                  <a:srgbClr val="FFFF00"/>
                </a:highlight>
                <a:latin typeface="OpenSans"/>
              </a:rPr>
              <a:t>on petabytes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easy to use if you are familiar with SQL because Hive query language, or Hive QL, is based on SQL.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makes learning quicker because users who already deal with relational databases can easily grasp the concepts.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Hive supports </a:t>
            </a:r>
            <a:r>
              <a:rPr lang="en-CA" sz="1400" b="0" i="0" dirty="0">
                <a:solidFill>
                  <a:srgbClr val="333333"/>
                </a:solidFill>
                <a:effectLst/>
                <a:latin typeface="OpenSans"/>
              </a:rPr>
              <a:t>the following file formats: </a:t>
            </a:r>
            <a:r>
              <a:rPr lang="en-CA" sz="1400" b="1" i="0" dirty="0">
                <a:solidFill>
                  <a:srgbClr val="333333"/>
                </a:solidFill>
                <a:effectLst/>
                <a:latin typeface="OpenSans"/>
              </a:rPr>
              <a:t>Sequence files </a:t>
            </a:r>
            <a:r>
              <a:rPr lang="en-CA" sz="1400" b="0" i="0" u="sng" dirty="0">
                <a:solidFill>
                  <a:srgbClr val="333333"/>
                </a:solidFill>
                <a:effectLst/>
                <a:latin typeface="OpenSans"/>
              </a:rPr>
              <a:t>consisting of binary key value pairs</a:t>
            </a:r>
            <a:r>
              <a:rPr lang="en-CA" sz="1400" b="0" i="0" dirty="0">
                <a:solidFill>
                  <a:srgbClr val="333333"/>
                </a:solidFill>
                <a:effectLst/>
                <a:latin typeface="OpenSans"/>
              </a:rPr>
              <a:t>, </a:t>
            </a:r>
            <a:r>
              <a:rPr lang="en-CA" sz="1400" b="1" i="0" dirty="0">
                <a:solidFill>
                  <a:srgbClr val="333333"/>
                </a:solidFill>
                <a:effectLst/>
                <a:latin typeface="OpenSans"/>
              </a:rPr>
              <a:t>record columnar files </a:t>
            </a:r>
            <a:r>
              <a:rPr lang="en-CA" sz="1400" b="0" i="0" u="sng" dirty="0">
                <a:solidFill>
                  <a:srgbClr val="333333"/>
                </a:solidFill>
                <a:effectLst/>
                <a:latin typeface="OpenSans"/>
              </a:rPr>
              <a:t>that store columns of a table in a columnar databas</a:t>
            </a:r>
            <a:r>
              <a:rPr lang="en-CA" sz="1400" b="0" i="0" dirty="0">
                <a:solidFill>
                  <a:srgbClr val="333333"/>
                </a:solidFill>
                <a:effectLst/>
                <a:latin typeface="OpenSans"/>
              </a:rPr>
              <a:t>e, and </a:t>
            </a:r>
            <a:r>
              <a:rPr lang="en-CA" sz="1400" b="1" i="0" dirty="0">
                <a:solidFill>
                  <a:srgbClr val="333333"/>
                </a:solidFill>
                <a:effectLst/>
                <a:latin typeface="OpenSans"/>
              </a:rPr>
              <a:t>text or flat files.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Hive allows for data cleaning and filtering tasks according to users' requirements. </a:t>
            </a:r>
          </a:p>
        </p:txBody>
      </p:sp>
    </p:spTree>
    <p:extLst>
      <p:ext uri="{BB962C8B-B14F-4D97-AF65-F5344CB8AC3E}">
        <p14:creationId xmlns:p14="http://schemas.microsoft.com/office/powerpoint/2010/main" val="1341288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7FD549-481B-D9C7-3ECA-F08F1D4D5A0F}"/>
              </a:ext>
            </a:extLst>
          </p:cNvPr>
          <p:cNvPicPr>
            <a:picLocks noChangeAspect="1"/>
          </p:cNvPicPr>
          <p:nvPr/>
        </p:nvPicPr>
        <p:blipFill>
          <a:blip r:embed="rId2"/>
          <a:stretch>
            <a:fillRect/>
          </a:stretch>
        </p:blipFill>
        <p:spPr>
          <a:xfrm>
            <a:off x="-1" y="-1"/>
            <a:ext cx="7805057" cy="3873621"/>
          </a:xfrm>
          <a:prstGeom prst="rect">
            <a:avLst/>
          </a:prstGeom>
        </p:spPr>
      </p:pic>
      <p:sp>
        <p:nvSpPr>
          <p:cNvPr id="4" name="TextBox 3">
            <a:extLst>
              <a:ext uri="{FF2B5EF4-FFF2-40B4-BE49-F238E27FC236}">
                <a16:creationId xmlns:a16="http://schemas.microsoft.com/office/drawing/2014/main" id="{D0D67825-CF18-DF0B-97DA-E40176BA0FC9}"/>
              </a:ext>
            </a:extLst>
          </p:cNvPr>
          <p:cNvSpPr txBox="1"/>
          <p:nvPr/>
        </p:nvSpPr>
        <p:spPr>
          <a:xfrm>
            <a:off x="7434944" y="-1"/>
            <a:ext cx="4757056"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RDBMS is a type of database management system specifically designed for relational databases.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RDBMS is the acronym for Relational Database Management System.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relational database is a database that </a:t>
            </a:r>
            <a:r>
              <a:rPr lang="en-CA" sz="1400" b="1" i="0" dirty="0">
                <a:solidFill>
                  <a:srgbClr val="333333"/>
                </a:solidFill>
                <a:effectLst/>
                <a:latin typeface="OpenSans"/>
              </a:rPr>
              <a:t>stores data in a structured format using rows and columns k</a:t>
            </a:r>
            <a:r>
              <a:rPr lang="en-CA" sz="1400" b="0" i="0" dirty="0">
                <a:solidFill>
                  <a:srgbClr val="333333"/>
                </a:solidFill>
                <a:effectLst/>
                <a:latin typeface="OpenSans"/>
              </a:rPr>
              <a:t>nown as a table.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look at the differences between a traditional RDBMS and Hive.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Traditional RDBMS is used to maintain a database and uses the structured query language known as SQL. </a:t>
            </a:r>
          </a:p>
        </p:txBody>
      </p:sp>
      <p:sp>
        <p:nvSpPr>
          <p:cNvPr id="6" name="TextBox 5">
            <a:extLst>
              <a:ext uri="{FF2B5EF4-FFF2-40B4-BE49-F238E27FC236}">
                <a16:creationId xmlns:a16="http://schemas.microsoft.com/office/drawing/2014/main" id="{C8B4A420-F4ED-A29F-8B54-856F581609E4}"/>
              </a:ext>
            </a:extLst>
          </p:cNvPr>
          <p:cNvSpPr txBox="1"/>
          <p:nvPr/>
        </p:nvSpPr>
        <p:spPr>
          <a:xfrm>
            <a:off x="84364" y="3613681"/>
            <a:ext cx="12107636"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u="sng" dirty="0">
                <a:solidFill>
                  <a:srgbClr val="333333"/>
                </a:solidFill>
                <a:effectLst/>
                <a:latin typeface="OpenSans"/>
              </a:rPr>
              <a:t>Hive is used to maintain a data warehouse </a:t>
            </a:r>
            <a:r>
              <a:rPr lang="en-CA" sz="1400" b="0" i="0" dirty="0">
                <a:solidFill>
                  <a:srgbClr val="333333"/>
                </a:solidFill>
                <a:effectLst/>
                <a:latin typeface="OpenSans"/>
              </a:rPr>
              <a:t>and uses the Hive query language, a language inspired by SQL.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Traditional RDBMS is suited for real-time data analysis, like data from sensors.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Hive is suited for static data a</a:t>
            </a:r>
            <a:r>
              <a:rPr lang="en-CA" sz="1400" b="0" i="0" dirty="0">
                <a:solidFill>
                  <a:srgbClr val="333333"/>
                </a:solidFill>
                <a:effectLst/>
                <a:latin typeface="OpenSans"/>
              </a:rPr>
              <a:t>nalysis.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Traditional RDBMS allows for as many read and write operations a user needs.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Hive is based on </a:t>
            </a:r>
            <a:r>
              <a:rPr lang="en-CA" sz="1400" b="1" i="0" dirty="0">
                <a:solidFill>
                  <a:srgbClr val="333333"/>
                </a:solidFill>
                <a:effectLst/>
                <a:latin typeface="OpenSans"/>
              </a:rPr>
              <a:t>the write once, read many </a:t>
            </a:r>
            <a:r>
              <a:rPr lang="en-CA" sz="1400" b="0" i="0" dirty="0">
                <a:solidFill>
                  <a:srgbClr val="333333"/>
                </a:solidFill>
                <a:effectLst/>
                <a:latin typeface="OpenSans"/>
              </a:rPr>
              <a:t>methodology. Traditional RDBMS can handle up to terabytes of data.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Hive </a:t>
            </a:r>
            <a:r>
              <a:rPr lang="en-CA" sz="1400" b="0" i="0" dirty="0">
                <a:solidFill>
                  <a:srgbClr val="333333"/>
                </a:solidFill>
                <a:effectLst/>
                <a:latin typeface="OpenSans"/>
              </a:rPr>
              <a:t>is designed to handle as </a:t>
            </a:r>
            <a:r>
              <a:rPr lang="en-CA" sz="1400" b="1" i="0" dirty="0">
                <a:solidFill>
                  <a:srgbClr val="333333"/>
                </a:solidFill>
                <a:effectLst/>
                <a:latin typeface="OpenSans"/>
              </a:rPr>
              <a:t>much</a:t>
            </a:r>
            <a:r>
              <a:rPr lang="en-CA" sz="1400" b="0" i="0" dirty="0">
                <a:solidFill>
                  <a:srgbClr val="333333"/>
                </a:solidFill>
                <a:effectLst/>
                <a:latin typeface="OpenSans"/>
              </a:rPr>
              <a:t> as </a:t>
            </a:r>
            <a:r>
              <a:rPr lang="en-CA" sz="1400" b="1" i="0" dirty="0">
                <a:solidFill>
                  <a:srgbClr val="333333"/>
                </a:solidFill>
                <a:effectLst/>
                <a:latin typeface="OpenSans"/>
              </a:rPr>
              <a:t>petabytes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Another difference is that traditional RDBMS enforces that the schema must verify loading data before it can proceed.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Hive doesn’t enforce the schema to verify loading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Lastly, traditional RDBMS may not always have built-in for support data partitioning. Hive supports partitioning.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Partitioning means dividing the table into parts based on the values of a particular column such as date or city.</a:t>
            </a:r>
          </a:p>
        </p:txBody>
      </p:sp>
    </p:spTree>
    <p:extLst>
      <p:ext uri="{BB962C8B-B14F-4D97-AF65-F5344CB8AC3E}">
        <p14:creationId xmlns:p14="http://schemas.microsoft.com/office/powerpoint/2010/main" val="828254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7C0A99-DCC5-7C4F-B142-C246DDF75EA0}"/>
              </a:ext>
            </a:extLst>
          </p:cNvPr>
          <p:cNvPicPr>
            <a:picLocks noChangeAspect="1"/>
          </p:cNvPicPr>
          <p:nvPr/>
        </p:nvPicPr>
        <p:blipFill>
          <a:blip r:embed="rId2"/>
          <a:stretch>
            <a:fillRect/>
          </a:stretch>
        </p:blipFill>
        <p:spPr>
          <a:xfrm>
            <a:off x="-1" y="0"/>
            <a:ext cx="7141029" cy="3561094"/>
          </a:xfrm>
          <a:prstGeom prst="rect">
            <a:avLst/>
          </a:prstGeom>
        </p:spPr>
      </p:pic>
      <p:sp>
        <p:nvSpPr>
          <p:cNvPr id="4" name="TextBox 3">
            <a:extLst>
              <a:ext uri="{FF2B5EF4-FFF2-40B4-BE49-F238E27FC236}">
                <a16:creationId xmlns:a16="http://schemas.microsoft.com/office/drawing/2014/main" id="{852112E3-24C4-AC89-E1F0-D2EC8DAAC941}"/>
              </a:ext>
            </a:extLst>
          </p:cNvPr>
          <p:cNvSpPr txBox="1"/>
          <p:nvPr/>
        </p:nvSpPr>
        <p:spPr>
          <a:xfrm>
            <a:off x="-1" y="3429000"/>
            <a:ext cx="12192000"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is what the Hive architecture looks like. There are </a:t>
            </a:r>
            <a:r>
              <a:rPr lang="en-CA" sz="1400" b="1" i="0" dirty="0">
                <a:solidFill>
                  <a:srgbClr val="333333"/>
                </a:solidFill>
                <a:effectLst/>
                <a:latin typeface="OpenSans"/>
              </a:rPr>
              <a:t>three main parts</a:t>
            </a:r>
            <a:r>
              <a:rPr lang="en-CA" sz="1400" b="0" i="0" dirty="0">
                <a:solidFill>
                  <a:srgbClr val="333333"/>
                </a:solidFill>
                <a:effectLst/>
                <a:latin typeface="OpenSans"/>
              </a:rPr>
              <a:t> of the architecture: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The Hive client</a:t>
            </a:r>
            <a:r>
              <a:rPr lang="en-CA" sz="1400" b="0" i="0" dirty="0">
                <a:solidFill>
                  <a:srgbClr val="333333"/>
                </a:solidFill>
                <a:effectLst/>
                <a:latin typeface="OpenSans"/>
              </a:rPr>
              <a:t>: Hive provides different drivers for communication depending on the type of application.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for </a:t>
            </a:r>
            <a:r>
              <a:rPr lang="en-CA" sz="1400" b="1" i="0" dirty="0">
                <a:solidFill>
                  <a:srgbClr val="333333"/>
                </a:solidFill>
                <a:effectLst/>
                <a:latin typeface="OpenSans"/>
              </a:rPr>
              <a:t>Java </a:t>
            </a:r>
            <a:r>
              <a:rPr lang="en-CA" sz="1400" b="0" i="0" dirty="0">
                <a:solidFill>
                  <a:srgbClr val="333333"/>
                </a:solidFill>
                <a:effectLst/>
                <a:latin typeface="OpenSans"/>
              </a:rPr>
              <a:t>based applications, it uses </a:t>
            </a:r>
            <a:r>
              <a:rPr lang="en-CA" sz="1400" b="1" i="0" dirty="0">
                <a:solidFill>
                  <a:srgbClr val="333333"/>
                </a:solidFill>
                <a:effectLst/>
                <a:latin typeface="OpenSans"/>
              </a:rPr>
              <a:t>JDBC</a:t>
            </a:r>
            <a:r>
              <a:rPr lang="en-CA" sz="1400" b="0" i="0" dirty="0">
                <a:solidFill>
                  <a:srgbClr val="333333"/>
                </a:solidFill>
                <a:effectLst/>
                <a:latin typeface="OpenSans"/>
              </a:rPr>
              <a:t> drivers, and </a:t>
            </a:r>
            <a:r>
              <a:rPr lang="en-CA" sz="1400" b="1" i="0" dirty="0">
                <a:solidFill>
                  <a:srgbClr val="333333"/>
                </a:solidFill>
                <a:effectLst/>
                <a:latin typeface="OpenSans"/>
              </a:rPr>
              <a:t>other</a:t>
            </a:r>
            <a:r>
              <a:rPr lang="en-CA" sz="1400" b="0" i="0" dirty="0">
                <a:solidFill>
                  <a:srgbClr val="333333"/>
                </a:solidFill>
                <a:effectLst/>
                <a:latin typeface="OpenSans"/>
              </a:rPr>
              <a:t> types of applications will use </a:t>
            </a:r>
            <a:r>
              <a:rPr lang="en-CA" sz="1400" b="1" i="0" dirty="0">
                <a:solidFill>
                  <a:srgbClr val="333333"/>
                </a:solidFill>
                <a:effectLst/>
                <a:latin typeface="OpenSans"/>
              </a:rPr>
              <a:t>ODBC</a:t>
            </a:r>
            <a:r>
              <a:rPr lang="en-CA" sz="1400" b="0" i="0" dirty="0">
                <a:solidFill>
                  <a:srgbClr val="333333"/>
                </a:solidFill>
                <a:effectLst/>
                <a:latin typeface="OpenSans"/>
              </a:rPr>
              <a:t> drivers.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These </a:t>
            </a:r>
            <a:r>
              <a:rPr lang="en-CA" sz="1400" b="0" i="0" u="sng" dirty="0">
                <a:solidFill>
                  <a:srgbClr val="333333"/>
                </a:solidFill>
                <a:effectLst/>
                <a:latin typeface="OpenSans"/>
              </a:rPr>
              <a:t>drivers communicate with the servers.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Hive services: </a:t>
            </a:r>
            <a:r>
              <a:rPr lang="en-CA" sz="1400" b="0" i="0" dirty="0">
                <a:solidFill>
                  <a:srgbClr val="333333"/>
                </a:solidFill>
                <a:effectLst/>
                <a:latin typeface="OpenSans"/>
              </a:rPr>
              <a:t>Client interactions are done through the Hive services. Any query operations are done here.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0" i="0" u="sng" dirty="0">
                <a:solidFill>
                  <a:srgbClr val="333333"/>
                </a:solidFill>
                <a:effectLst/>
                <a:latin typeface="OpenSans"/>
              </a:rPr>
              <a:t>command line interface </a:t>
            </a:r>
            <a:r>
              <a:rPr lang="en-CA" sz="1400" b="0" i="0" dirty="0">
                <a:solidFill>
                  <a:srgbClr val="333333"/>
                </a:solidFill>
                <a:effectLst/>
                <a:latin typeface="OpenSans"/>
              </a:rPr>
              <a:t>acts as an interface for the Hive service.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driver takes in query statements</a:t>
            </a:r>
            <a:r>
              <a:rPr lang="en-CA" sz="1400" b="0" i="0" dirty="0">
                <a:solidFill>
                  <a:srgbClr val="333333"/>
                </a:solidFill>
                <a:effectLst/>
                <a:latin typeface="OpenSans"/>
              </a:rPr>
              <a:t>, monitors the progress and life cycle of each session, and </a:t>
            </a:r>
            <a:r>
              <a:rPr lang="en-CA" sz="1400" b="1" i="0" dirty="0">
                <a:solidFill>
                  <a:srgbClr val="333333"/>
                </a:solidFill>
                <a:effectLst/>
                <a:latin typeface="OpenSans"/>
              </a:rPr>
              <a:t>stores metadata</a:t>
            </a:r>
            <a:r>
              <a:rPr lang="en-CA" sz="1400" b="0" i="0" dirty="0">
                <a:solidFill>
                  <a:srgbClr val="333333"/>
                </a:solidFill>
                <a:effectLst/>
                <a:latin typeface="OpenSans"/>
              </a:rPr>
              <a:t> generated </a:t>
            </a:r>
            <a:r>
              <a:rPr lang="en-CA" sz="1400" b="1" i="0" dirty="0">
                <a:solidFill>
                  <a:srgbClr val="333333"/>
                </a:solidFill>
                <a:effectLst/>
                <a:latin typeface="OpenSans"/>
              </a:rPr>
              <a:t>from the query statements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highlight>
                  <a:srgbClr val="FFFF00"/>
                </a:highlight>
                <a:latin typeface="OpenSans"/>
              </a:rPr>
              <a:t>meta store </a:t>
            </a:r>
            <a:r>
              <a:rPr lang="en-CA" sz="1400" b="0" i="0" dirty="0">
                <a:solidFill>
                  <a:srgbClr val="333333"/>
                </a:solidFill>
                <a:effectLst/>
                <a:highlight>
                  <a:srgbClr val="FFFF00"/>
                </a:highlight>
                <a:latin typeface="OpenSans"/>
              </a:rPr>
              <a:t>stores the metadata</a:t>
            </a:r>
            <a:r>
              <a:rPr lang="en-CA" sz="1400" b="0" i="0" dirty="0">
                <a:solidFill>
                  <a:srgbClr val="333333"/>
                </a:solidFill>
                <a:effectLst/>
                <a:latin typeface="OpenSans"/>
              </a:rPr>
              <a:t>, the data and information about each table, such as the location and schema.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meta store, file system, and job client in turn communicate with Hive storage and computing to perform the following: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Metadata information of tables are stored in some sort of database and query results and data loaded in the tables are stored in Hadoop cluster or HDFS.</a:t>
            </a:r>
          </a:p>
        </p:txBody>
      </p:sp>
    </p:spTree>
    <p:extLst>
      <p:ext uri="{BB962C8B-B14F-4D97-AF65-F5344CB8AC3E}">
        <p14:creationId xmlns:p14="http://schemas.microsoft.com/office/powerpoint/2010/main" val="1604867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549A12-ED30-B788-591A-39DEB4737130}"/>
              </a:ext>
            </a:extLst>
          </p:cNvPr>
          <p:cNvPicPr>
            <a:picLocks noChangeAspect="1"/>
          </p:cNvPicPr>
          <p:nvPr/>
        </p:nvPicPr>
        <p:blipFill>
          <a:blip r:embed="rId2"/>
          <a:stretch>
            <a:fillRect/>
          </a:stretch>
        </p:blipFill>
        <p:spPr>
          <a:xfrm>
            <a:off x="216807" y="89807"/>
            <a:ext cx="4965700" cy="2628900"/>
          </a:xfrm>
          <a:prstGeom prst="rect">
            <a:avLst/>
          </a:prstGeom>
        </p:spPr>
      </p:pic>
      <p:sp>
        <p:nvSpPr>
          <p:cNvPr id="4" name="TextBox 3">
            <a:extLst>
              <a:ext uri="{FF2B5EF4-FFF2-40B4-BE49-F238E27FC236}">
                <a16:creationId xmlns:a16="http://schemas.microsoft.com/office/drawing/2014/main" id="{97B996A8-D9E5-35C4-CF72-64DDA63806AF}"/>
              </a:ext>
            </a:extLst>
          </p:cNvPr>
          <p:cNvSpPr txBox="1"/>
          <p:nvPr/>
        </p:nvSpPr>
        <p:spPr>
          <a:xfrm>
            <a:off x="5182507" y="265837"/>
            <a:ext cx="6911522" cy="190084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Let’s look at the concepts in detail.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Components in the Hive clients include: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JDBC client, which allows Java-based applications to connect to Hive, and the ODBC client, which allows applications based on the ODBC protocol to connect to Hive.</a:t>
            </a:r>
          </a:p>
        </p:txBody>
      </p:sp>
      <p:pic>
        <p:nvPicPr>
          <p:cNvPr id="5" name="Picture 4">
            <a:extLst>
              <a:ext uri="{FF2B5EF4-FFF2-40B4-BE49-F238E27FC236}">
                <a16:creationId xmlns:a16="http://schemas.microsoft.com/office/drawing/2014/main" id="{4A9E729A-C87A-C0B2-42C4-DFF76FB31CA8}"/>
              </a:ext>
            </a:extLst>
          </p:cNvPr>
          <p:cNvPicPr>
            <a:picLocks noChangeAspect="1"/>
          </p:cNvPicPr>
          <p:nvPr/>
        </p:nvPicPr>
        <p:blipFill>
          <a:blip r:embed="rId3"/>
          <a:stretch>
            <a:fillRect/>
          </a:stretch>
        </p:blipFill>
        <p:spPr>
          <a:xfrm>
            <a:off x="45357" y="3039836"/>
            <a:ext cx="5308600" cy="2781300"/>
          </a:xfrm>
          <a:prstGeom prst="rect">
            <a:avLst/>
          </a:prstGeom>
        </p:spPr>
      </p:pic>
      <p:sp>
        <p:nvSpPr>
          <p:cNvPr id="7" name="TextBox 6">
            <a:extLst>
              <a:ext uri="{FF2B5EF4-FFF2-40B4-BE49-F238E27FC236}">
                <a16:creationId xmlns:a16="http://schemas.microsoft.com/office/drawing/2014/main" id="{6CEE6B39-790C-8815-B303-0C0DDE42E8C9}"/>
              </a:ext>
            </a:extLst>
          </p:cNvPr>
          <p:cNvSpPr txBox="1"/>
          <p:nvPr/>
        </p:nvSpPr>
        <p:spPr>
          <a:xfrm>
            <a:off x="5182507" y="3132437"/>
            <a:ext cx="7009493"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Hive services section of the architecture is in charge of performing queries.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Hive server is used to run queries and allows multiple clients to submit requests.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built to support the </a:t>
            </a:r>
            <a:r>
              <a:rPr lang="en-CA" sz="1400" b="1" i="0" dirty="0">
                <a:solidFill>
                  <a:srgbClr val="333333"/>
                </a:solidFill>
                <a:effectLst/>
                <a:latin typeface="OpenSans"/>
              </a:rPr>
              <a:t>JDBC and ODBC </a:t>
            </a:r>
            <a:r>
              <a:rPr lang="en-CA" sz="1400" b="0" i="0" dirty="0">
                <a:solidFill>
                  <a:srgbClr val="333333"/>
                </a:solidFill>
                <a:effectLst/>
                <a:latin typeface="OpenSans"/>
              </a:rPr>
              <a:t>clients.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driver receives query statements </a:t>
            </a:r>
            <a:r>
              <a:rPr lang="en-CA" sz="1400" b="0" i="0" dirty="0">
                <a:solidFill>
                  <a:srgbClr val="333333"/>
                </a:solidFill>
                <a:effectLst/>
                <a:latin typeface="OpenSans"/>
              </a:rPr>
              <a:t>submitted through the command line and </a:t>
            </a:r>
            <a:r>
              <a:rPr lang="en-CA" sz="1400" b="1" i="0" dirty="0">
                <a:solidFill>
                  <a:srgbClr val="333333"/>
                </a:solidFill>
                <a:effectLst/>
                <a:latin typeface="OpenSans"/>
              </a:rPr>
              <a:t>sends the query to the compiler after initiating a session</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0" i="0" u="sng" dirty="0">
                <a:solidFill>
                  <a:srgbClr val="333333"/>
                </a:solidFill>
                <a:effectLst/>
                <a:latin typeface="OpenSans"/>
              </a:rPr>
              <a:t>optimizer performs transformations </a:t>
            </a:r>
            <a:r>
              <a:rPr lang="en-CA" sz="1400" b="0" i="0" dirty="0">
                <a:solidFill>
                  <a:srgbClr val="333333"/>
                </a:solidFill>
                <a:effectLst/>
                <a:latin typeface="OpenSans"/>
              </a:rPr>
              <a:t>on the execution plan and </a:t>
            </a:r>
            <a:r>
              <a:rPr lang="en-CA" sz="1400" b="0" i="0" u="sng" dirty="0">
                <a:solidFill>
                  <a:srgbClr val="333333"/>
                </a:solidFill>
                <a:effectLst/>
                <a:latin typeface="OpenSans"/>
              </a:rPr>
              <a:t>splits the tasks </a:t>
            </a:r>
            <a:r>
              <a:rPr lang="en-CA" sz="1400" b="0" i="0" dirty="0">
                <a:solidFill>
                  <a:srgbClr val="333333"/>
                </a:solidFill>
                <a:effectLst/>
                <a:latin typeface="OpenSans"/>
              </a:rPr>
              <a:t>to help speed up and improve efficiency.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u="sng" dirty="0">
                <a:solidFill>
                  <a:srgbClr val="333333"/>
                </a:solidFill>
                <a:effectLst/>
                <a:latin typeface="OpenSans"/>
              </a:rPr>
              <a:t>executor</a:t>
            </a:r>
            <a:r>
              <a:rPr lang="en-CA" sz="1400" b="0" i="0" dirty="0">
                <a:solidFill>
                  <a:srgbClr val="333333"/>
                </a:solidFill>
                <a:effectLst/>
                <a:latin typeface="OpenSans"/>
              </a:rPr>
              <a:t> executes tasks after the optimizer has split the tasks.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meta store is storage for the metadata, which is information about the table.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meta store is in charge of keeping this information in a central place. </a:t>
            </a:r>
          </a:p>
        </p:txBody>
      </p:sp>
    </p:spTree>
    <p:extLst>
      <p:ext uri="{BB962C8B-B14F-4D97-AF65-F5344CB8AC3E}">
        <p14:creationId xmlns:p14="http://schemas.microsoft.com/office/powerpoint/2010/main" val="3145913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1A0869-EF4C-D2E6-5DF8-7A6729BEF8B9}"/>
              </a:ext>
            </a:extLst>
          </p:cNvPr>
          <p:cNvPicPr>
            <a:picLocks noChangeAspect="1"/>
          </p:cNvPicPr>
          <p:nvPr/>
        </p:nvPicPr>
        <p:blipFill>
          <a:blip r:embed="rId2"/>
          <a:stretch>
            <a:fillRect/>
          </a:stretch>
        </p:blipFill>
        <p:spPr>
          <a:xfrm>
            <a:off x="2489772" y="1730829"/>
            <a:ext cx="6006528" cy="2828471"/>
          </a:xfrm>
          <a:prstGeom prst="rect">
            <a:avLst/>
          </a:prstGeom>
        </p:spPr>
      </p:pic>
    </p:spTree>
    <p:extLst>
      <p:ext uri="{BB962C8B-B14F-4D97-AF65-F5344CB8AC3E}">
        <p14:creationId xmlns:p14="http://schemas.microsoft.com/office/powerpoint/2010/main" val="1558363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B34911-2F83-F70A-217A-F9DFD16DCF41}"/>
              </a:ext>
            </a:extLst>
          </p:cNvPr>
          <p:cNvPicPr>
            <a:picLocks noChangeAspect="1"/>
          </p:cNvPicPr>
          <p:nvPr/>
        </p:nvPicPr>
        <p:blipFill>
          <a:blip r:embed="rId2"/>
          <a:stretch>
            <a:fillRect/>
          </a:stretch>
        </p:blipFill>
        <p:spPr>
          <a:xfrm>
            <a:off x="0" y="0"/>
            <a:ext cx="4550229" cy="1905268"/>
          </a:xfrm>
          <a:prstGeom prst="rect">
            <a:avLst/>
          </a:prstGeom>
        </p:spPr>
      </p:pic>
      <p:sp>
        <p:nvSpPr>
          <p:cNvPr id="4" name="TextBox 3">
            <a:extLst>
              <a:ext uri="{FF2B5EF4-FFF2-40B4-BE49-F238E27FC236}">
                <a16:creationId xmlns:a16="http://schemas.microsoft.com/office/drawing/2014/main" id="{235E2B29-8AC0-C054-B734-FB97C9BF7E3B}"/>
              </a:ext>
            </a:extLst>
          </p:cNvPr>
          <p:cNvSpPr txBox="1"/>
          <p:nvPr/>
        </p:nvSpPr>
        <p:spPr>
          <a:xfrm>
            <a:off x="4354286" y="0"/>
            <a:ext cx="7837714" cy="199791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maybe you need to process unstructured data coming from sources like Facebook, Twitter, sensors, and so 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senior leadership team at your company wants to derive insights from both the relational data and the unstructured data in order to make informed decisions.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they want this information as soon as possible. How can you accomplish this task? Hadoop might be the answer.</a:t>
            </a:r>
          </a:p>
        </p:txBody>
      </p:sp>
      <p:pic>
        <p:nvPicPr>
          <p:cNvPr id="5" name="Picture 4">
            <a:extLst>
              <a:ext uri="{FF2B5EF4-FFF2-40B4-BE49-F238E27FC236}">
                <a16:creationId xmlns:a16="http://schemas.microsoft.com/office/drawing/2014/main" id="{840DE100-BA9E-DE96-AC04-664A227D86AB}"/>
              </a:ext>
            </a:extLst>
          </p:cNvPr>
          <p:cNvPicPr>
            <a:picLocks noChangeAspect="1"/>
          </p:cNvPicPr>
          <p:nvPr/>
        </p:nvPicPr>
        <p:blipFill>
          <a:blip r:embed="rId3"/>
          <a:stretch>
            <a:fillRect/>
          </a:stretch>
        </p:blipFill>
        <p:spPr>
          <a:xfrm>
            <a:off x="0" y="2218482"/>
            <a:ext cx="5168900" cy="2641600"/>
          </a:xfrm>
          <a:prstGeom prst="rect">
            <a:avLst/>
          </a:prstGeom>
        </p:spPr>
      </p:pic>
      <p:sp>
        <p:nvSpPr>
          <p:cNvPr id="7" name="TextBox 6">
            <a:extLst>
              <a:ext uri="{FF2B5EF4-FFF2-40B4-BE49-F238E27FC236}">
                <a16:creationId xmlns:a16="http://schemas.microsoft.com/office/drawing/2014/main" id="{2077112E-B826-9C2D-6A24-3C4AE14849F6}"/>
              </a:ext>
            </a:extLst>
          </p:cNvPr>
          <p:cNvSpPr txBox="1"/>
          <p:nvPr/>
        </p:nvSpPr>
        <p:spPr>
          <a:xfrm>
            <a:off x="4855029" y="2378739"/>
            <a:ext cx="7336971" cy="23210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Hadoop is a set of open-source programs and procedures which can be used as the framework for Big Data operations.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used for processing massive data in distributed file systems that are linked together.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allows for running applications on clusters.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cluster is a collection of computers working together at the same to time to perform tasks.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should be noted that Hadoop is not a database but an ecosystem that can handle processes and jobs in parallel or concurrently.</a:t>
            </a:r>
          </a:p>
        </p:txBody>
      </p:sp>
      <p:sp>
        <p:nvSpPr>
          <p:cNvPr id="9" name="TextBox 8">
            <a:extLst>
              <a:ext uri="{FF2B5EF4-FFF2-40B4-BE49-F238E27FC236}">
                <a16:creationId xmlns:a16="http://schemas.microsoft.com/office/drawing/2014/main" id="{00027511-A63F-3DBA-D5D8-2A3534F48F21}"/>
              </a:ext>
            </a:extLst>
          </p:cNvPr>
          <p:cNvSpPr txBox="1"/>
          <p:nvPr/>
        </p:nvSpPr>
        <p:spPr>
          <a:xfrm>
            <a:off x="-87086" y="5020339"/>
            <a:ext cx="12279085" cy="7927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Hadoop is optimized to handle massive quantities of data which could be: Structured, tabular data, Unstructured data, such as images and videos, or Semi-structured data, using relatively inexpensive computers.</a:t>
            </a:r>
          </a:p>
        </p:txBody>
      </p:sp>
    </p:spTree>
    <p:extLst>
      <p:ext uri="{BB962C8B-B14F-4D97-AF65-F5344CB8AC3E}">
        <p14:creationId xmlns:p14="http://schemas.microsoft.com/office/powerpoint/2010/main" val="1676746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4D455F-1131-18D7-CB65-BF11DF41A0D2}"/>
              </a:ext>
            </a:extLst>
          </p:cNvPr>
          <p:cNvSpPr txBox="1"/>
          <p:nvPr/>
        </p:nvSpPr>
        <p:spPr>
          <a:xfrm>
            <a:off x="283029" y="185448"/>
            <a:ext cx="6096000" cy="369332"/>
          </a:xfrm>
          <a:prstGeom prst="rect">
            <a:avLst/>
          </a:prstGeom>
          <a:noFill/>
        </p:spPr>
        <p:txBody>
          <a:bodyPr wrap="square">
            <a:spAutoFit/>
          </a:bodyPr>
          <a:lstStyle/>
          <a:p>
            <a:pPr algn="l"/>
            <a:r>
              <a:rPr lang="en-CA" b="1" i="0" dirty="0">
                <a:effectLst/>
              </a:rPr>
              <a:t>HBASE</a:t>
            </a:r>
          </a:p>
        </p:txBody>
      </p:sp>
      <p:sp>
        <p:nvSpPr>
          <p:cNvPr id="5" name="TextBox 4">
            <a:extLst>
              <a:ext uri="{FF2B5EF4-FFF2-40B4-BE49-F238E27FC236}">
                <a16:creationId xmlns:a16="http://schemas.microsoft.com/office/drawing/2014/main" id="{1A3CB18A-9C51-9477-83A3-DD0A3B3740A8}"/>
              </a:ext>
            </a:extLst>
          </p:cNvPr>
          <p:cNvSpPr txBox="1"/>
          <p:nvPr/>
        </p:nvSpPr>
        <p:spPr>
          <a:xfrm>
            <a:off x="2046514" y="80780"/>
            <a:ext cx="6096000" cy="1384995"/>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Define HBase, </a:t>
            </a:r>
          </a:p>
          <a:p>
            <a:pPr marL="285750" indent="-285750" algn="l">
              <a:buFont typeface="Wingdings" pitchFamily="2" charset="2"/>
              <a:buChar char="q"/>
            </a:pPr>
            <a:r>
              <a:rPr lang="en-CA" sz="1400" b="0" i="0" dirty="0">
                <a:solidFill>
                  <a:srgbClr val="333333"/>
                </a:solidFill>
                <a:effectLst/>
                <a:latin typeface="OpenSans"/>
              </a:rPr>
              <a:t>describe HBase as a columnar database, </a:t>
            </a:r>
          </a:p>
          <a:p>
            <a:pPr marL="285750" indent="-285750" algn="l">
              <a:buFont typeface="Wingdings" pitchFamily="2" charset="2"/>
              <a:buChar char="q"/>
            </a:pPr>
            <a:r>
              <a:rPr lang="en-CA" sz="1400" b="0" i="0" dirty="0">
                <a:solidFill>
                  <a:srgbClr val="333333"/>
                </a:solidFill>
                <a:effectLst/>
                <a:latin typeface="OpenSans"/>
              </a:rPr>
              <a:t>list the HBase features and usage, </a:t>
            </a:r>
          </a:p>
          <a:p>
            <a:pPr marL="285750" indent="-285750" algn="l">
              <a:buFont typeface="Wingdings" pitchFamily="2" charset="2"/>
              <a:buChar char="q"/>
            </a:pPr>
            <a:r>
              <a:rPr lang="en-CA" sz="1400" b="0" i="0" dirty="0">
                <a:solidFill>
                  <a:srgbClr val="333333"/>
                </a:solidFill>
                <a:effectLst/>
                <a:latin typeface="OpenSans"/>
              </a:rPr>
              <a:t>outline the differences between HBase and HDFS, </a:t>
            </a:r>
          </a:p>
          <a:p>
            <a:pPr marL="285750" indent="-285750" algn="l">
              <a:buFont typeface="Wingdings" pitchFamily="2" charset="2"/>
              <a:buChar char="q"/>
            </a:pPr>
            <a:r>
              <a:rPr lang="en-CA" sz="1400" b="0" i="0" dirty="0">
                <a:solidFill>
                  <a:srgbClr val="333333"/>
                </a:solidFill>
                <a:effectLst/>
                <a:latin typeface="OpenSans"/>
              </a:rPr>
              <a:t>describe the HBase Architecture, </a:t>
            </a:r>
          </a:p>
          <a:p>
            <a:pPr marL="285750" indent="-285750" algn="l">
              <a:buFont typeface="Wingdings" pitchFamily="2" charset="2"/>
              <a:buChar char="q"/>
            </a:pPr>
            <a:r>
              <a:rPr lang="en-CA" sz="1400" b="0" i="0" dirty="0">
                <a:solidFill>
                  <a:srgbClr val="333333"/>
                </a:solidFill>
                <a:effectLst/>
                <a:latin typeface="OpenSans"/>
              </a:rPr>
              <a:t>discuss HBase concepts.</a:t>
            </a:r>
          </a:p>
        </p:txBody>
      </p:sp>
      <p:pic>
        <p:nvPicPr>
          <p:cNvPr id="6" name="Picture 5">
            <a:extLst>
              <a:ext uri="{FF2B5EF4-FFF2-40B4-BE49-F238E27FC236}">
                <a16:creationId xmlns:a16="http://schemas.microsoft.com/office/drawing/2014/main" id="{DCBA4EA3-52E2-7221-3D98-2B4C84BCB7EE}"/>
              </a:ext>
            </a:extLst>
          </p:cNvPr>
          <p:cNvPicPr>
            <a:picLocks noChangeAspect="1"/>
          </p:cNvPicPr>
          <p:nvPr/>
        </p:nvPicPr>
        <p:blipFill>
          <a:blip r:embed="rId2"/>
          <a:stretch>
            <a:fillRect/>
          </a:stretch>
        </p:blipFill>
        <p:spPr>
          <a:xfrm>
            <a:off x="0" y="1465775"/>
            <a:ext cx="7587342" cy="3529843"/>
          </a:xfrm>
          <a:prstGeom prst="rect">
            <a:avLst/>
          </a:prstGeom>
        </p:spPr>
      </p:pic>
      <p:sp>
        <p:nvSpPr>
          <p:cNvPr id="8" name="TextBox 7">
            <a:extLst>
              <a:ext uri="{FF2B5EF4-FFF2-40B4-BE49-F238E27FC236}">
                <a16:creationId xmlns:a16="http://schemas.microsoft.com/office/drawing/2014/main" id="{4E767945-A4FC-DA6B-2B44-599AFDD9AD6B}"/>
              </a:ext>
            </a:extLst>
          </p:cNvPr>
          <p:cNvSpPr txBox="1"/>
          <p:nvPr/>
        </p:nvSpPr>
        <p:spPr>
          <a:xfrm>
            <a:off x="136071" y="5281788"/>
            <a:ext cx="11919857"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is a </a:t>
            </a:r>
            <a:r>
              <a:rPr lang="en-CA" sz="1400" b="1" i="0" dirty="0">
                <a:solidFill>
                  <a:srgbClr val="333333"/>
                </a:solidFill>
                <a:effectLst/>
                <a:highlight>
                  <a:srgbClr val="FFFF00"/>
                </a:highlight>
                <a:latin typeface="OpenSans"/>
              </a:rPr>
              <a:t>column-oriented non-relational database </a:t>
            </a:r>
            <a:r>
              <a:rPr lang="en-CA" sz="1400" b="0" i="0" dirty="0">
                <a:solidFill>
                  <a:srgbClr val="333333"/>
                </a:solidFill>
                <a:effectLst/>
                <a:latin typeface="OpenSans"/>
              </a:rPr>
              <a:t>management system that </a:t>
            </a:r>
            <a:r>
              <a:rPr lang="en-CA" sz="1400" b="1" i="0" dirty="0">
                <a:solidFill>
                  <a:srgbClr val="333333"/>
                </a:solidFill>
                <a:effectLst/>
                <a:latin typeface="OpenSans"/>
              </a:rPr>
              <a:t>runs on top of Hadoop </a:t>
            </a:r>
            <a:r>
              <a:rPr lang="en-CA" sz="1400" b="0" i="0" dirty="0">
                <a:solidFill>
                  <a:srgbClr val="333333"/>
                </a:solidFill>
                <a:effectLst/>
                <a:latin typeface="OpenSans"/>
              </a:rPr>
              <a:t>Distributed File System, or HDFS.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provides a fault-tolerant way of storing sparse data sets.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Fault tolerance refers to the working ability of a system or computer to continue working even in unfavorable conditions such as when a server crashes.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works well with real-time data and random read and write access to Big Data.</a:t>
            </a:r>
          </a:p>
        </p:txBody>
      </p:sp>
    </p:spTree>
    <p:extLst>
      <p:ext uri="{BB962C8B-B14F-4D97-AF65-F5344CB8AC3E}">
        <p14:creationId xmlns:p14="http://schemas.microsoft.com/office/powerpoint/2010/main" val="65034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43703-86F6-926C-E0D5-7ABF50A3BFBD}"/>
              </a:ext>
            </a:extLst>
          </p:cNvPr>
          <p:cNvPicPr>
            <a:picLocks noChangeAspect="1"/>
          </p:cNvPicPr>
          <p:nvPr/>
        </p:nvPicPr>
        <p:blipFill>
          <a:blip r:embed="rId2"/>
          <a:stretch>
            <a:fillRect/>
          </a:stretch>
        </p:blipFill>
        <p:spPr>
          <a:xfrm>
            <a:off x="-1" y="0"/>
            <a:ext cx="5431971" cy="2828216"/>
          </a:xfrm>
          <a:prstGeom prst="rect">
            <a:avLst/>
          </a:prstGeom>
        </p:spPr>
      </p:pic>
      <p:sp>
        <p:nvSpPr>
          <p:cNvPr id="4" name="TextBox 3">
            <a:extLst>
              <a:ext uri="{FF2B5EF4-FFF2-40B4-BE49-F238E27FC236}">
                <a16:creationId xmlns:a16="http://schemas.microsoft.com/office/drawing/2014/main" id="{D2FCE50E-4150-56E4-6C92-BC5CE079151E}"/>
              </a:ext>
            </a:extLst>
          </p:cNvPr>
          <p:cNvSpPr txBox="1"/>
          <p:nvPr/>
        </p:nvSpPr>
        <p:spPr>
          <a:xfrm>
            <a:off x="5431970" y="0"/>
            <a:ext cx="6760030"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is used for write-heavy applications, to store large amounts of datasets, and process and provide analytics in real time.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is referred to as linearly scalable because it supports scalability in both linear and modular form.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is a backup support for MapReduce jobs.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can be used for high-speed requirements because it offers consistent reads and writes.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has no fixed columns and is only defined by column families.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provides an easy-to-use Java API for client access.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supports data replication across clusters.</a:t>
            </a:r>
          </a:p>
        </p:txBody>
      </p:sp>
    </p:spTree>
    <p:extLst>
      <p:ext uri="{BB962C8B-B14F-4D97-AF65-F5344CB8AC3E}">
        <p14:creationId xmlns:p14="http://schemas.microsoft.com/office/powerpoint/2010/main" val="3919979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B4D730-F7A7-F80A-78F9-E27DE9E07F09}"/>
              </a:ext>
            </a:extLst>
          </p:cNvPr>
          <p:cNvSpPr txBox="1"/>
          <p:nvPr/>
        </p:nvSpPr>
        <p:spPr>
          <a:xfrm>
            <a:off x="0" y="3567484"/>
            <a:ext cx="11582400" cy="32905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 HBase column represents an attribute of an object. </a:t>
            </a:r>
          </a:p>
          <a:p>
            <a:pPr marL="285750" indent="-285750" algn="l">
              <a:lnSpc>
                <a:spcPct val="150000"/>
              </a:lnSpc>
              <a:buFont typeface="Arial" panose="020B0604020202020204" pitchFamily="34" charset="0"/>
              <a:buChar char="•"/>
            </a:pPr>
            <a:r>
              <a:rPr lang="en-CA" sz="1400" dirty="0">
                <a:solidFill>
                  <a:srgbClr val="333333"/>
                </a:solidFill>
                <a:latin typeface="OpenSans"/>
              </a:rPr>
              <a:t>For </a:t>
            </a:r>
            <a:r>
              <a:rPr lang="en-CA" sz="1400" b="0" i="0" dirty="0">
                <a:solidFill>
                  <a:srgbClr val="333333"/>
                </a:solidFill>
                <a:effectLst/>
                <a:latin typeface="OpenSans"/>
              </a:rPr>
              <a:t>example</a:t>
            </a:r>
            <a:r>
              <a:rPr lang="en-CA" sz="1400" dirty="0">
                <a:solidFill>
                  <a:srgbClr val="333333"/>
                </a:solidFill>
                <a:latin typeface="OpenSans"/>
              </a:rPr>
              <a:t>, </a:t>
            </a:r>
            <a:r>
              <a:rPr lang="en-CA" sz="1400" b="0" i="0" dirty="0">
                <a:solidFill>
                  <a:srgbClr val="333333"/>
                </a:solidFill>
                <a:effectLst/>
                <a:latin typeface="OpenSans"/>
              </a:rPr>
              <a:t>If the table is storing sensors from heart monitors in the hospital, each row might be a log record.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typical column could contain information about the patient’s details or the time when the log record was taken.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allows for many attributes to be grouped together into column families such that the elements of a column family are all stored together.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“Patient Name” and “Patient Age” will be stored as ”Patient Details.”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columns in HBase will look like – Patient Details, Heart Rate, and Time Stamp.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When creating schemas in HBase, you must predefine the table schema and specify the column families.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New columns can be added to families at any time, making the schema flexible and adaptable to changing application requirements.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Just as HDFS has a Name Node and secondary nodes, HBase is built on similar concepts.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HBase, a primary node manages the cluster and a region server stores portions of the tables and performs the work on the data.</a:t>
            </a:r>
          </a:p>
        </p:txBody>
      </p:sp>
      <p:pic>
        <p:nvPicPr>
          <p:cNvPr id="4" name="Picture 3">
            <a:extLst>
              <a:ext uri="{FF2B5EF4-FFF2-40B4-BE49-F238E27FC236}">
                <a16:creationId xmlns:a16="http://schemas.microsoft.com/office/drawing/2014/main" id="{34473689-274B-694A-D2C2-11D7529C4B4F}"/>
              </a:ext>
            </a:extLst>
          </p:cNvPr>
          <p:cNvPicPr>
            <a:picLocks noChangeAspect="1"/>
          </p:cNvPicPr>
          <p:nvPr/>
        </p:nvPicPr>
        <p:blipFill>
          <a:blip r:embed="rId2"/>
          <a:stretch>
            <a:fillRect/>
          </a:stretch>
        </p:blipFill>
        <p:spPr>
          <a:xfrm>
            <a:off x="163233" y="0"/>
            <a:ext cx="7260823" cy="3566720"/>
          </a:xfrm>
          <a:prstGeom prst="rect">
            <a:avLst/>
          </a:prstGeom>
        </p:spPr>
      </p:pic>
    </p:spTree>
    <p:extLst>
      <p:ext uri="{BB962C8B-B14F-4D97-AF65-F5344CB8AC3E}">
        <p14:creationId xmlns:p14="http://schemas.microsoft.com/office/powerpoint/2010/main" val="1669067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959D11-2E39-3FE7-D27F-77741ABE108E}"/>
              </a:ext>
            </a:extLst>
          </p:cNvPr>
          <p:cNvPicPr>
            <a:picLocks noChangeAspect="1"/>
          </p:cNvPicPr>
          <p:nvPr/>
        </p:nvPicPr>
        <p:blipFill>
          <a:blip r:embed="rId2"/>
          <a:stretch>
            <a:fillRect/>
          </a:stretch>
        </p:blipFill>
        <p:spPr>
          <a:xfrm>
            <a:off x="0" y="0"/>
            <a:ext cx="6949440" cy="3200400"/>
          </a:xfrm>
          <a:prstGeom prst="rect">
            <a:avLst/>
          </a:prstGeom>
        </p:spPr>
      </p:pic>
      <p:sp>
        <p:nvSpPr>
          <p:cNvPr id="4" name="TextBox 3">
            <a:extLst>
              <a:ext uri="{FF2B5EF4-FFF2-40B4-BE49-F238E27FC236}">
                <a16:creationId xmlns:a16="http://schemas.microsoft.com/office/drawing/2014/main" id="{B9E84664-41CC-45D0-FA69-2A95290E72DB}"/>
              </a:ext>
            </a:extLst>
          </p:cNvPr>
          <p:cNvSpPr txBox="1"/>
          <p:nvPr/>
        </p:nvSpPr>
        <p:spPr>
          <a:xfrm>
            <a:off x="-87086" y="2569028"/>
            <a:ext cx="11985171" cy="199785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While HBase and HDFS are both used to store massive amounts of data, one of the major differences is that HBase stores data in the form of columns and rows in a table while HDFS stores it in a distributed manner across different nodes on that network.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allows dynamic changes while HDFS has a rigid architecture that doesn’t allow changes.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is suitable for read, write, update, and delete type workloads on a record level.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HDFS is just an underlying level resembling properties of a file system, so is more suited for write once and read in batch workloads.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HBase allows for storing and processing of Big Data while HDFS is for storing only.</a:t>
            </a:r>
          </a:p>
        </p:txBody>
      </p:sp>
    </p:spTree>
    <p:extLst>
      <p:ext uri="{BB962C8B-B14F-4D97-AF65-F5344CB8AC3E}">
        <p14:creationId xmlns:p14="http://schemas.microsoft.com/office/powerpoint/2010/main" val="3474421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D2B719-5B0C-F014-DD91-06446EFB2C0B}"/>
              </a:ext>
            </a:extLst>
          </p:cNvPr>
          <p:cNvPicPr>
            <a:picLocks noChangeAspect="1"/>
          </p:cNvPicPr>
          <p:nvPr/>
        </p:nvPicPr>
        <p:blipFill>
          <a:blip r:embed="rId2"/>
          <a:stretch>
            <a:fillRect/>
          </a:stretch>
        </p:blipFill>
        <p:spPr>
          <a:xfrm>
            <a:off x="139700" y="248557"/>
            <a:ext cx="4749800" cy="2463800"/>
          </a:xfrm>
          <a:prstGeom prst="rect">
            <a:avLst/>
          </a:prstGeom>
        </p:spPr>
      </p:pic>
      <p:sp>
        <p:nvSpPr>
          <p:cNvPr id="4" name="TextBox 3">
            <a:extLst>
              <a:ext uri="{FF2B5EF4-FFF2-40B4-BE49-F238E27FC236}">
                <a16:creationId xmlns:a16="http://schemas.microsoft.com/office/drawing/2014/main" id="{82D78CFE-932C-07EB-50E9-2F7A2A9E36EC}"/>
              </a:ext>
            </a:extLst>
          </p:cNvPr>
          <p:cNvSpPr txBox="1"/>
          <p:nvPr/>
        </p:nvSpPr>
        <p:spPr>
          <a:xfrm>
            <a:off x="4746171" y="0"/>
            <a:ext cx="7306129"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HBase architecture consists mainly of four components: </a:t>
            </a:r>
          </a:p>
          <a:p>
            <a:pPr algn="l">
              <a:lnSpc>
                <a:spcPct val="150000"/>
              </a:lnSpc>
            </a:pPr>
            <a:r>
              <a:rPr lang="en-CA" sz="1400" b="0" i="0" dirty="0">
                <a:solidFill>
                  <a:srgbClr val="333333"/>
                </a:solidFill>
                <a:effectLst/>
                <a:latin typeface="OpenSans"/>
              </a:rPr>
              <a:t>1. </a:t>
            </a:r>
            <a:r>
              <a:rPr lang="en-CA" sz="1400" b="0" i="0" dirty="0" err="1">
                <a:solidFill>
                  <a:srgbClr val="333333"/>
                </a:solidFill>
                <a:effectLst/>
                <a:latin typeface="OpenSans"/>
              </a:rPr>
              <a:t>HMaster</a:t>
            </a:r>
            <a:r>
              <a:rPr lang="en-CA" sz="1400" b="0" i="0" dirty="0">
                <a:solidFill>
                  <a:srgbClr val="333333"/>
                </a:solidFill>
                <a:effectLst/>
                <a:latin typeface="OpenSans"/>
              </a:rPr>
              <a:t> </a:t>
            </a:r>
          </a:p>
          <a:p>
            <a:pPr algn="l">
              <a:lnSpc>
                <a:spcPct val="150000"/>
              </a:lnSpc>
            </a:pPr>
            <a:r>
              <a:rPr lang="en-CA" sz="1400" b="0" i="0" dirty="0">
                <a:solidFill>
                  <a:srgbClr val="333333"/>
                </a:solidFill>
                <a:effectLst/>
                <a:latin typeface="OpenSans"/>
              </a:rPr>
              <a:t>2. </a:t>
            </a:r>
            <a:r>
              <a:rPr lang="en-CA" sz="1400" b="0" i="0" dirty="0" err="1">
                <a:solidFill>
                  <a:srgbClr val="333333"/>
                </a:solidFill>
                <a:effectLst/>
                <a:latin typeface="OpenSans"/>
              </a:rPr>
              <a:t>HRegionserver</a:t>
            </a:r>
            <a:r>
              <a:rPr lang="en-CA" sz="1400" b="0" i="0" dirty="0">
                <a:solidFill>
                  <a:srgbClr val="333333"/>
                </a:solidFill>
                <a:effectLst/>
                <a:latin typeface="OpenSans"/>
              </a:rPr>
              <a:t> </a:t>
            </a:r>
          </a:p>
          <a:p>
            <a:pPr algn="l">
              <a:lnSpc>
                <a:spcPct val="150000"/>
              </a:lnSpc>
            </a:pPr>
            <a:r>
              <a:rPr lang="en-CA" sz="1400" b="0" i="0" dirty="0">
                <a:solidFill>
                  <a:srgbClr val="333333"/>
                </a:solidFill>
                <a:effectLst/>
                <a:latin typeface="OpenSans"/>
              </a:rPr>
              <a:t>3. </a:t>
            </a:r>
            <a:r>
              <a:rPr lang="en-CA" sz="1400" b="0" i="0" dirty="0" err="1">
                <a:solidFill>
                  <a:srgbClr val="333333"/>
                </a:solidFill>
                <a:effectLst/>
                <a:latin typeface="OpenSans"/>
              </a:rPr>
              <a:t>HRegions</a:t>
            </a:r>
            <a:r>
              <a:rPr lang="en-CA" sz="1400" b="0" i="0" dirty="0">
                <a:solidFill>
                  <a:srgbClr val="333333"/>
                </a:solidFill>
                <a:effectLst/>
                <a:latin typeface="OpenSans"/>
              </a:rPr>
              <a:t> </a:t>
            </a:r>
          </a:p>
          <a:p>
            <a:pPr algn="l">
              <a:lnSpc>
                <a:spcPct val="150000"/>
              </a:lnSpc>
            </a:pPr>
            <a:r>
              <a:rPr lang="en-CA" sz="1400" b="0" i="0" dirty="0">
                <a:solidFill>
                  <a:srgbClr val="333333"/>
                </a:solidFill>
                <a:effectLst/>
                <a:latin typeface="OpenSans"/>
              </a:rPr>
              <a:t>4. </a:t>
            </a:r>
            <a:r>
              <a:rPr lang="en-CA" sz="1400" b="0" i="0" dirty="0" err="1">
                <a:solidFill>
                  <a:srgbClr val="333333"/>
                </a:solidFill>
                <a:effectLst/>
                <a:latin typeface="OpenSans"/>
              </a:rPr>
              <a:t>ZooKeeper</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From the architecture, we can see that </a:t>
            </a:r>
            <a:r>
              <a:rPr lang="en-CA" sz="1400" b="0" i="0" dirty="0">
                <a:solidFill>
                  <a:srgbClr val="333333"/>
                </a:solidFill>
                <a:effectLst/>
                <a:highlight>
                  <a:srgbClr val="FFFF00"/>
                </a:highlight>
                <a:latin typeface="OpenSans"/>
              </a:rPr>
              <a:t>HBase sits and works on top of HDFS.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HDFS </a:t>
            </a:r>
            <a:r>
              <a:rPr lang="en-CA" sz="1400" b="0" i="0" dirty="0">
                <a:solidFill>
                  <a:srgbClr val="333333"/>
                </a:solidFill>
                <a:effectLst/>
                <a:latin typeface="OpenSans"/>
              </a:rPr>
              <a:t>provides a distributed environment for the storage, and it is a file system designed to run on commodity hardware. It </a:t>
            </a:r>
            <a:r>
              <a:rPr lang="en-CA" sz="1400" b="1" i="0" dirty="0">
                <a:solidFill>
                  <a:srgbClr val="333333"/>
                </a:solidFill>
                <a:effectLst/>
                <a:latin typeface="OpenSans"/>
              </a:rPr>
              <a:t>stores each file in multiple bl</a:t>
            </a:r>
            <a:r>
              <a:rPr lang="en-CA" sz="1400" b="0" i="0" dirty="0">
                <a:solidFill>
                  <a:srgbClr val="333333"/>
                </a:solidFill>
                <a:effectLst/>
                <a:latin typeface="OpenSans"/>
              </a:rPr>
              <a:t>ocks, and to </a:t>
            </a:r>
            <a:r>
              <a:rPr lang="en-CA" sz="1400" b="0" i="0" u="sng" dirty="0">
                <a:solidFill>
                  <a:srgbClr val="333333"/>
                </a:solidFill>
                <a:effectLst/>
                <a:latin typeface="OpenSans"/>
              </a:rPr>
              <a:t>maintain fault tolerance, it replicates the blocks across a Hadoop cluster.</a:t>
            </a:r>
          </a:p>
        </p:txBody>
      </p:sp>
    </p:spTree>
    <p:extLst>
      <p:ext uri="{BB962C8B-B14F-4D97-AF65-F5344CB8AC3E}">
        <p14:creationId xmlns:p14="http://schemas.microsoft.com/office/powerpoint/2010/main" val="1400782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87BA85-4411-9F83-9EC3-2AB96470C20F}"/>
              </a:ext>
            </a:extLst>
          </p:cNvPr>
          <p:cNvPicPr>
            <a:picLocks noChangeAspect="1"/>
          </p:cNvPicPr>
          <p:nvPr/>
        </p:nvPicPr>
        <p:blipFill>
          <a:blip r:embed="rId2"/>
          <a:stretch>
            <a:fillRect/>
          </a:stretch>
        </p:blipFill>
        <p:spPr>
          <a:xfrm>
            <a:off x="0" y="0"/>
            <a:ext cx="7321928" cy="3929743"/>
          </a:xfrm>
          <a:prstGeom prst="rect">
            <a:avLst/>
          </a:prstGeom>
        </p:spPr>
      </p:pic>
      <p:sp>
        <p:nvSpPr>
          <p:cNvPr id="5" name="TextBox 4">
            <a:extLst>
              <a:ext uri="{FF2B5EF4-FFF2-40B4-BE49-F238E27FC236}">
                <a16:creationId xmlns:a16="http://schemas.microsoft.com/office/drawing/2014/main" id="{38B6A922-F881-9AAE-3F1B-04FE90459CD4}"/>
              </a:ext>
            </a:extLst>
          </p:cNvPr>
          <p:cNvSpPr txBox="1"/>
          <p:nvPr/>
        </p:nvSpPr>
        <p:spPr>
          <a:xfrm>
            <a:off x="0" y="3929743"/>
            <a:ext cx="12192000"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region servers </a:t>
            </a:r>
            <a:r>
              <a:rPr lang="en-CA" sz="1400" b="0" i="0" dirty="0">
                <a:solidFill>
                  <a:srgbClr val="333333"/>
                </a:solidFill>
                <a:effectLst/>
                <a:latin typeface="OpenSans"/>
              </a:rPr>
              <a:t>receive </a:t>
            </a:r>
            <a:r>
              <a:rPr lang="en-CA" sz="1400" b="0" i="0" u="sng" dirty="0">
                <a:solidFill>
                  <a:srgbClr val="333333"/>
                </a:solidFill>
                <a:effectLst/>
                <a:latin typeface="OpenSans"/>
              </a:rPr>
              <a:t>read and write </a:t>
            </a:r>
            <a:r>
              <a:rPr lang="en-CA" sz="1400" b="0" i="0" dirty="0">
                <a:solidFill>
                  <a:srgbClr val="333333"/>
                </a:solidFill>
                <a:effectLst/>
                <a:latin typeface="OpenSans"/>
              </a:rPr>
              <a:t>requests from the client and </a:t>
            </a:r>
            <a:r>
              <a:rPr lang="en-CA" sz="1400" b="0" i="0" u="sng" dirty="0">
                <a:solidFill>
                  <a:srgbClr val="333333"/>
                </a:solidFill>
                <a:effectLst/>
                <a:latin typeface="OpenSans"/>
              </a:rPr>
              <a:t>assign </a:t>
            </a:r>
            <a:r>
              <a:rPr lang="en-CA" sz="1400" b="0" i="0" dirty="0">
                <a:solidFill>
                  <a:srgbClr val="333333"/>
                </a:solidFill>
                <a:effectLst/>
                <a:latin typeface="OpenSans"/>
              </a:rPr>
              <a:t>the request to a specific region where the column family resides.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They are responsible for serving and managing regions that are present in a distributed cluster.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Rather than go through </a:t>
            </a:r>
            <a:r>
              <a:rPr lang="en-CA" sz="1400" b="0" i="0" dirty="0" err="1">
                <a:solidFill>
                  <a:srgbClr val="333333"/>
                </a:solidFill>
                <a:effectLst/>
                <a:latin typeface="OpenSans"/>
              </a:rPr>
              <a:t>HMaster</a:t>
            </a:r>
            <a:r>
              <a:rPr lang="en-CA" sz="1400" b="0" i="0" dirty="0">
                <a:solidFill>
                  <a:srgbClr val="333333"/>
                </a:solidFill>
                <a:effectLst/>
                <a:latin typeface="OpenSans"/>
              </a:rPr>
              <a:t> all the time, the region servers can communicate directly with the client to facilitate requests.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The region </a:t>
            </a:r>
            <a:r>
              <a:rPr lang="en-CA" sz="1400" b="0" i="0" dirty="0">
                <a:solidFill>
                  <a:srgbClr val="333333"/>
                </a:solidFill>
                <a:effectLst/>
                <a:latin typeface="OpenSans"/>
              </a:rPr>
              <a:t>is the basic building element and smallest unit of the HBase cluster that consist of column families.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contains multiple stores, one for each column family and has </a:t>
            </a:r>
            <a:r>
              <a:rPr lang="en-CA" sz="1400" b="1" i="0" dirty="0">
                <a:solidFill>
                  <a:srgbClr val="333333"/>
                </a:solidFill>
                <a:effectLst/>
                <a:latin typeface="OpenSans"/>
              </a:rPr>
              <a:t>two components – </a:t>
            </a:r>
            <a:r>
              <a:rPr lang="en-CA" sz="1400" b="1" i="0" dirty="0" err="1">
                <a:solidFill>
                  <a:srgbClr val="333333"/>
                </a:solidFill>
                <a:effectLst/>
                <a:latin typeface="OpenSans"/>
              </a:rPr>
              <a:t>HFile</a:t>
            </a:r>
            <a:r>
              <a:rPr lang="en-CA" sz="1400" b="1" i="0" dirty="0">
                <a:solidFill>
                  <a:srgbClr val="333333"/>
                </a:solidFill>
                <a:effectLst/>
                <a:latin typeface="OpenSans"/>
              </a:rPr>
              <a:t> and </a:t>
            </a:r>
            <a:r>
              <a:rPr lang="en-CA" sz="1400" b="1" i="0" dirty="0" err="1">
                <a:solidFill>
                  <a:srgbClr val="333333"/>
                </a:solidFill>
                <a:effectLst/>
                <a:latin typeface="OpenSans"/>
              </a:rPr>
              <a:t>Memstore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1" i="0" dirty="0" err="1">
                <a:solidFill>
                  <a:srgbClr val="333333"/>
                </a:solidFill>
                <a:effectLst/>
                <a:latin typeface="OpenSans"/>
              </a:rPr>
              <a:t>ZooKeeper</a:t>
            </a:r>
            <a:r>
              <a:rPr lang="en-CA" sz="1400" b="1" i="0" dirty="0">
                <a:solidFill>
                  <a:srgbClr val="333333"/>
                </a:solidFill>
                <a:effectLst/>
                <a:latin typeface="OpenSans"/>
              </a:rPr>
              <a:t> </a:t>
            </a:r>
            <a:r>
              <a:rPr lang="en-CA" sz="1400" b="0" i="0" dirty="0">
                <a:solidFill>
                  <a:srgbClr val="333333"/>
                </a:solidFill>
                <a:effectLst/>
                <a:latin typeface="OpenSans"/>
              </a:rPr>
              <a:t>is a centralized service for maintaining configuration information to maintain healthy links between nodes.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provides synchronization across distributed applications and is used to track server failure and network partitions by triggering an error message, and then starts repairing the failed nodes.</a:t>
            </a:r>
          </a:p>
        </p:txBody>
      </p:sp>
      <p:sp>
        <p:nvSpPr>
          <p:cNvPr id="7" name="TextBox 6">
            <a:extLst>
              <a:ext uri="{FF2B5EF4-FFF2-40B4-BE49-F238E27FC236}">
                <a16:creationId xmlns:a16="http://schemas.microsoft.com/office/drawing/2014/main" id="{5541A16F-BD81-92F3-C017-0D363C34A9A6}"/>
              </a:ext>
            </a:extLst>
          </p:cNvPr>
          <p:cNvSpPr txBox="1"/>
          <p:nvPr/>
        </p:nvSpPr>
        <p:spPr>
          <a:xfrm>
            <a:off x="7296150" y="108857"/>
            <a:ext cx="4895850" cy="167468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dirty="0" err="1">
                <a:solidFill>
                  <a:srgbClr val="333333"/>
                </a:solidFill>
                <a:effectLst/>
                <a:latin typeface="OpenSans"/>
              </a:rPr>
              <a:t>HMaster</a:t>
            </a:r>
            <a:r>
              <a:rPr lang="en-CA" sz="1400" b="1" i="0" dirty="0">
                <a:solidFill>
                  <a:srgbClr val="333333"/>
                </a:solidFill>
                <a:effectLst/>
                <a:latin typeface="OpenSans"/>
              </a:rPr>
              <a:t> </a:t>
            </a:r>
            <a:r>
              <a:rPr lang="en-CA" sz="1400" b="0" i="0" dirty="0">
                <a:solidFill>
                  <a:srgbClr val="333333"/>
                </a:solidFill>
                <a:effectLst/>
                <a:latin typeface="OpenSans"/>
              </a:rPr>
              <a:t>is the master server. It monitors the region server instances, assigns regions to region servers, and distributes services to different region servers, and manages any changes that are made to the schema and metadata operations. </a:t>
            </a:r>
          </a:p>
        </p:txBody>
      </p:sp>
    </p:spTree>
    <p:extLst>
      <p:ext uri="{BB962C8B-B14F-4D97-AF65-F5344CB8AC3E}">
        <p14:creationId xmlns:p14="http://schemas.microsoft.com/office/powerpoint/2010/main" val="2770511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862DE7-1E92-51E4-0771-B6DCEFFCFEF6}"/>
              </a:ext>
            </a:extLst>
          </p:cNvPr>
          <p:cNvPicPr>
            <a:picLocks noChangeAspect="1"/>
          </p:cNvPicPr>
          <p:nvPr/>
        </p:nvPicPr>
        <p:blipFill>
          <a:blip r:embed="rId2"/>
          <a:stretch>
            <a:fillRect/>
          </a:stretch>
        </p:blipFill>
        <p:spPr>
          <a:xfrm>
            <a:off x="2680995" y="1338942"/>
            <a:ext cx="6830009" cy="3541486"/>
          </a:xfrm>
          <a:prstGeom prst="rect">
            <a:avLst/>
          </a:prstGeom>
        </p:spPr>
      </p:pic>
    </p:spTree>
    <p:extLst>
      <p:ext uri="{BB962C8B-B14F-4D97-AF65-F5344CB8AC3E}">
        <p14:creationId xmlns:p14="http://schemas.microsoft.com/office/powerpoint/2010/main" val="2903935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3BF2EB-7019-C907-6A8C-7F25701DC071}"/>
              </a:ext>
            </a:extLst>
          </p:cNvPr>
          <p:cNvSpPr txBox="1"/>
          <p:nvPr/>
        </p:nvSpPr>
        <p:spPr>
          <a:xfrm>
            <a:off x="190500" y="538992"/>
            <a:ext cx="11811000" cy="5224764"/>
          </a:xfrm>
          <a:prstGeom prst="rect">
            <a:avLst/>
          </a:prstGeom>
          <a:noFill/>
        </p:spPr>
        <p:txBody>
          <a:bodyPr wrap="square">
            <a:spAutoFit/>
          </a:bodyPr>
          <a:lstStyle/>
          <a:p>
            <a:pPr algn="l">
              <a:lnSpc>
                <a:spcPct val="150000"/>
              </a:lnSpc>
            </a:pPr>
            <a:r>
              <a:rPr lang="en-CA" sz="1600" b="1" i="0" dirty="0">
                <a:solidFill>
                  <a:srgbClr val="1F1F1F"/>
                </a:solidFill>
                <a:effectLst/>
                <a:latin typeface="OpenSans"/>
              </a:rPr>
              <a:t>Summary &amp; Highlights</a:t>
            </a:r>
          </a:p>
          <a:p>
            <a:pPr algn="l">
              <a:lnSpc>
                <a:spcPct val="150000"/>
              </a:lnSpc>
            </a:pPr>
            <a:r>
              <a:rPr lang="en-CA" sz="1600" b="0" i="0" dirty="0">
                <a:solidFill>
                  <a:srgbClr val="1F1F1F"/>
                </a:solidFill>
                <a:effectLst/>
                <a:latin typeface="var(--cds-font-family-source-sans-pro)"/>
              </a:rPr>
              <a:t>In this module, you learned that:</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Hadoop is an open-source framework for Big Data that faced challenges when encountering dependencies and low-level latency.</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MapReduce, a parallel computing framework used in parallel computing, is flexible for all data types, addresses parallel processing needs for multiple industries and contains two major tasks, “map” and “reduce.”</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four main stages of the Hadoop Ecosystem are Ingest, Store, Process and Analyze, and Access.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Key HDFS benefits include its cost efficiency, scalability, data storage expansion and data replication capabilities. Rack awareness helps reduce the network traffic and improve cluster performance. HDFS enables “write once, read many”</a:t>
            </a:r>
            <a:r>
              <a:rPr lang="en-CA" sz="1600" b="1" i="0" dirty="0">
                <a:solidFill>
                  <a:srgbClr val="1F1F1F"/>
                </a:solidFill>
                <a:effectLst/>
                <a:latin typeface="unset"/>
              </a:rPr>
              <a:t> </a:t>
            </a:r>
            <a:r>
              <a:rPr lang="en-CA" sz="1600" b="0" i="0" dirty="0">
                <a:solidFill>
                  <a:srgbClr val="1F1F1F"/>
                </a:solidFill>
                <a:effectLst/>
                <a:latin typeface="var(--cds-font-family-source-sans-pro)"/>
              </a:rPr>
              <a:t>operations.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Suited for static data analysis and built to handle petabytes of data, Hive is a data warehouse software for reading, writing, and managing datasets. Hive is based on the “write once, read many” methodology, doesn’t enforce the schema to verify loading data and has built-in partitioning support.</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Linearly scalable and highly efficient, HBase is a column-oriented non-relational database management system that runs on HDFS and provides an easy-to-use Java API for client access. HBase architecture consists of </a:t>
            </a:r>
            <a:r>
              <a:rPr lang="en-CA" sz="1600" b="0" i="0" dirty="0" err="1">
                <a:solidFill>
                  <a:srgbClr val="1F1F1F"/>
                </a:solidFill>
                <a:effectLst/>
                <a:latin typeface="var(--cds-font-family-source-sans-pro)"/>
              </a:rPr>
              <a:t>HMaster</a:t>
            </a:r>
            <a:r>
              <a:rPr lang="en-CA" sz="1600" b="0" i="0" dirty="0">
                <a:solidFill>
                  <a:srgbClr val="1F1F1F"/>
                </a:solidFill>
                <a:effectLst/>
                <a:latin typeface="var(--cds-font-family-source-sans-pro)"/>
              </a:rPr>
              <a:t>, Region servers, Region, Zookeeper and HDFS. A key difference between HDFS and HBase is that HBase allows dynamic changes compared to the rigid architecture of HDFS.</a:t>
            </a:r>
          </a:p>
        </p:txBody>
      </p:sp>
    </p:spTree>
    <p:extLst>
      <p:ext uri="{BB962C8B-B14F-4D97-AF65-F5344CB8AC3E}">
        <p14:creationId xmlns:p14="http://schemas.microsoft.com/office/powerpoint/2010/main" val="1126227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3644FF-EF7A-0D27-BE58-2C3A41A7C230}"/>
              </a:ext>
            </a:extLst>
          </p:cNvPr>
          <p:cNvPicPr>
            <a:picLocks noChangeAspect="1"/>
          </p:cNvPicPr>
          <p:nvPr/>
        </p:nvPicPr>
        <p:blipFill>
          <a:blip r:embed="rId2"/>
          <a:stretch>
            <a:fillRect/>
          </a:stretch>
        </p:blipFill>
        <p:spPr>
          <a:xfrm>
            <a:off x="0" y="0"/>
            <a:ext cx="5092700" cy="2616200"/>
          </a:xfrm>
          <a:prstGeom prst="rect">
            <a:avLst/>
          </a:prstGeom>
        </p:spPr>
      </p:pic>
      <p:sp>
        <p:nvSpPr>
          <p:cNvPr id="4" name="TextBox 3">
            <a:extLst>
              <a:ext uri="{FF2B5EF4-FFF2-40B4-BE49-F238E27FC236}">
                <a16:creationId xmlns:a16="http://schemas.microsoft.com/office/drawing/2014/main" id="{1CAAC936-9E16-EC7D-B783-D1726A3447BD}"/>
              </a:ext>
            </a:extLst>
          </p:cNvPr>
          <p:cNvSpPr txBox="1"/>
          <p:nvPr/>
        </p:nvSpPr>
        <p:spPr>
          <a:xfrm>
            <a:off x="5007429" y="-124370"/>
            <a:ext cx="7184571" cy="426007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the 1990s coming into the new Millennium, the web grew significantly to millions of pages and different structures of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Automation was needed to help handle simultaneously the differences in data structure and the web searches.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1999, the Apache Software foundation was established as a non-profit.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2002, the </a:t>
            </a:r>
            <a:r>
              <a:rPr lang="en-CA" sz="1400" b="0" i="0" dirty="0" err="1">
                <a:solidFill>
                  <a:srgbClr val="333333"/>
                </a:solidFill>
                <a:effectLst/>
                <a:latin typeface="OpenSans"/>
              </a:rPr>
              <a:t>Nutch</a:t>
            </a:r>
            <a:r>
              <a:rPr lang="en-CA" sz="1400" b="0" i="0" dirty="0">
                <a:solidFill>
                  <a:srgbClr val="333333"/>
                </a:solidFill>
                <a:effectLst/>
                <a:latin typeface="OpenSans"/>
              </a:rPr>
              <a:t> web search engine was created by Doug Cutting and Mike </a:t>
            </a:r>
            <a:r>
              <a:rPr lang="en-CA" sz="1400" b="0" i="0" dirty="0" err="1">
                <a:solidFill>
                  <a:srgbClr val="333333"/>
                </a:solidFill>
                <a:effectLst/>
                <a:latin typeface="OpenSans"/>
              </a:rPr>
              <a:t>Cafarella</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err="1">
                <a:solidFill>
                  <a:srgbClr val="333333"/>
                </a:solidFill>
                <a:effectLst/>
                <a:latin typeface="OpenSans"/>
              </a:rPr>
              <a:t>Nutch</a:t>
            </a:r>
            <a:r>
              <a:rPr lang="en-CA" sz="1400" b="0" i="0" dirty="0">
                <a:solidFill>
                  <a:srgbClr val="333333"/>
                </a:solidFill>
                <a:effectLst/>
                <a:latin typeface="OpenSans"/>
              </a:rPr>
              <a:t> was created on the basis that it could handle multiple tasks across different computers at the same time, while storing and processing the data in a distributed way, so that the most relevant search would be returned faster.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2006, Cutting joined Yahoo with the </a:t>
            </a:r>
            <a:r>
              <a:rPr lang="en-CA" sz="1400" b="0" i="0" dirty="0" err="1">
                <a:solidFill>
                  <a:srgbClr val="333333"/>
                </a:solidFill>
                <a:effectLst/>
                <a:latin typeface="OpenSans"/>
              </a:rPr>
              <a:t>Nutch</a:t>
            </a:r>
            <a:r>
              <a:rPr lang="en-CA" sz="1400" b="0" i="0" dirty="0">
                <a:solidFill>
                  <a:srgbClr val="333333"/>
                </a:solidFill>
                <a:effectLst/>
                <a:latin typeface="OpenSans"/>
              </a:rPr>
              <a:t> project, and the project was divided into the web crawler and distributed processing.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distributed processing segment was called Hadoop, and in 2008, Yahoo released Hadoop to the Apache Software Foundation.</a:t>
            </a:r>
          </a:p>
        </p:txBody>
      </p:sp>
      <p:pic>
        <p:nvPicPr>
          <p:cNvPr id="5" name="Picture 4">
            <a:extLst>
              <a:ext uri="{FF2B5EF4-FFF2-40B4-BE49-F238E27FC236}">
                <a16:creationId xmlns:a16="http://schemas.microsoft.com/office/drawing/2014/main" id="{447AEA67-8E14-1C33-44D5-0DBA56D0437D}"/>
              </a:ext>
            </a:extLst>
          </p:cNvPr>
          <p:cNvPicPr>
            <a:picLocks noChangeAspect="1"/>
          </p:cNvPicPr>
          <p:nvPr/>
        </p:nvPicPr>
        <p:blipFill>
          <a:blip r:embed="rId3"/>
          <a:stretch>
            <a:fillRect/>
          </a:stretch>
        </p:blipFill>
        <p:spPr>
          <a:xfrm>
            <a:off x="7184571" y="4206627"/>
            <a:ext cx="4757057" cy="1871197"/>
          </a:xfrm>
          <a:prstGeom prst="rect">
            <a:avLst/>
          </a:prstGeom>
        </p:spPr>
      </p:pic>
      <p:sp>
        <p:nvSpPr>
          <p:cNvPr id="7" name="TextBox 6">
            <a:extLst>
              <a:ext uri="{FF2B5EF4-FFF2-40B4-BE49-F238E27FC236}">
                <a16:creationId xmlns:a16="http://schemas.microsoft.com/office/drawing/2014/main" id="{457CACF6-CC6C-D6AF-5BF4-32BD96A7C962}"/>
              </a:ext>
            </a:extLst>
          </p:cNvPr>
          <p:cNvSpPr txBox="1"/>
          <p:nvPr/>
        </p:nvSpPr>
        <p:spPr>
          <a:xfrm>
            <a:off x="0" y="4206627"/>
            <a:ext cx="7184571" cy="264425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Data is now in petabytes and exabytes and Big Data is the term used to explain the complexity of the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Hadoop has individual components for storing and processing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term Hadoop is often used to refer to both the core components of Hadoop as well as the ecosystem of related projects.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core components of Hadoop include: Hadoop Common, which is an essential part of the Apache Hadoop Framework that refers to the collection of common utilities and libraries that support other Hadoop modules. </a:t>
            </a:r>
          </a:p>
        </p:txBody>
      </p:sp>
    </p:spTree>
    <p:extLst>
      <p:ext uri="{BB962C8B-B14F-4D97-AF65-F5344CB8AC3E}">
        <p14:creationId xmlns:p14="http://schemas.microsoft.com/office/powerpoint/2010/main" val="4112919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F0D8F5-AAAA-E6F7-E5F0-C4728FDC83F9}"/>
              </a:ext>
            </a:extLst>
          </p:cNvPr>
          <p:cNvPicPr>
            <a:picLocks noChangeAspect="1"/>
          </p:cNvPicPr>
          <p:nvPr/>
        </p:nvPicPr>
        <p:blipFill>
          <a:blip r:embed="rId2"/>
          <a:stretch>
            <a:fillRect/>
          </a:stretch>
        </p:blipFill>
        <p:spPr>
          <a:xfrm>
            <a:off x="0" y="83456"/>
            <a:ext cx="6096000" cy="3177865"/>
          </a:xfrm>
          <a:prstGeom prst="rect">
            <a:avLst/>
          </a:prstGeom>
        </p:spPr>
      </p:pic>
      <p:sp>
        <p:nvSpPr>
          <p:cNvPr id="4" name="TextBox 3">
            <a:extLst>
              <a:ext uri="{FF2B5EF4-FFF2-40B4-BE49-F238E27FC236}">
                <a16:creationId xmlns:a16="http://schemas.microsoft.com/office/drawing/2014/main" id="{14363739-3019-E56A-9919-BCC9B6AB5AC6}"/>
              </a:ext>
            </a:extLst>
          </p:cNvPr>
          <p:cNvSpPr txBox="1"/>
          <p:nvPr/>
        </p:nvSpPr>
        <p:spPr>
          <a:xfrm>
            <a:off x="76200" y="3368953"/>
            <a:ext cx="12115800" cy="296741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 is a storage component called Hadoop Distributed File System, or HDFS. It handles large data sets running on commodity hardware.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commodity hardware is low-specifications industry-grade hardware and scales a single Hadoop cluster to hundreds and even thousands.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next component is MapReduce which is a processing unit of Hadoop and an important core component to the Hadoop framework.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MapReduce processes data by splitting large amounts of data into smaller units and processes them simultaneously.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a while, MapReduce was the only way to access the data stored in the HDFS.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 are now other systems like Hive and Pig.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the last component is YARN, which is short for “Yet Another Resource Negotiator.”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YARN is a very important component because it prepares the RAM and CPU for Hadoop to run data in batch processing, stream processing, interactive processing, and graph processing, with are stored in HDFS.</a:t>
            </a:r>
          </a:p>
        </p:txBody>
      </p:sp>
      <p:sp>
        <p:nvSpPr>
          <p:cNvPr id="5" name="TextBox 4">
            <a:extLst>
              <a:ext uri="{FF2B5EF4-FFF2-40B4-BE49-F238E27FC236}">
                <a16:creationId xmlns:a16="http://schemas.microsoft.com/office/drawing/2014/main" id="{3D74FC0A-ACB4-4578-255B-B2A1B2E43AFF}"/>
              </a:ext>
            </a:extLst>
          </p:cNvPr>
          <p:cNvSpPr txBox="1"/>
          <p:nvPr/>
        </p:nvSpPr>
        <p:spPr>
          <a:xfrm>
            <a:off x="6409070" y="348342"/>
            <a:ext cx="5150128" cy="1162113"/>
          </a:xfrm>
          <a:prstGeom prst="rect">
            <a:avLst/>
          </a:prstGeom>
          <a:noFill/>
        </p:spPr>
        <p:txBody>
          <a:bodyPr wrap="none" rtlCol="0">
            <a:spAutoFit/>
          </a:bodyPr>
          <a:lstStyle/>
          <a:p>
            <a:pPr>
              <a:lnSpc>
                <a:spcPct val="150000"/>
              </a:lnSpc>
            </a:pPr>
            <a:r>
              <a:rPr lang="en-US" sz="1600" b="1" dirty="0"/>
              <a:t>HDFS</a:t>
            </a:r>
            <a:r>
              <a:rPr lang="en-US" sz="1600" dirty="0"/>
              <a:t>: Storage</a:t>
            </a:r>
          </a:p>
          <a:p>
            <a:pPr>
              <a:lnSpc>
                <a:spcPct val="150000"/>
              </a:lnSpc>
            </a:pPr>
            <a:r>
              <a:rPr lang="en-US" sz="1600" b="1" dirty="0"/>
              <a:t>MapReduce</a:t>
            </a:r>
            <a:r>
              <a:rPr lang="en-US" sz="1600" dirty="0"/>
              <a:t>: Processes and Queries data to and from nodes</a:t>
            </a:r>
          </a:p>
          <a:p>
            <a:pPr>
              <a:lnSpc>
                <a:spcPct val="150000"/>
              </a:lnSpc>
            </a:pPr>
            <a:r>
              <a:rPr lang="en-US" sz="1600" b="1" dirty="0"/>
              <a:t>YARN</a:t>
            </a:r>
            <a:r>
              <a:rPr lang="en-US" sz="1600" dirty="0"/>
              <a:t>: Resource Negotiator/Manager</a:t>
            </a:r>
          </a:p>
        </p:txBody>
      </p:sp>
    </p:spTree>
    <p:extLst>
      <p:ext uri="{BB962C8B-B14F-4D97-AF65-F5344CB8AC3E}">
        <p14:creationId xmlns:p14="http://schemas.microsoft.com/office/powerpoint/2010/main" val="321605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971690-BD53-874E-702A-E60AE4A0AF9F}"/>
              </a:ext>
            </a:extLst>
          </p:cNvPr>
          <p:cNvPicPr>
            <a:picLocks noChangeAspect="1"/>
          </p:cNvPicPr>
          <p:nvPr/>
        </p:nvPicPr>
        <p:blipFill>
          <a:blip r:embed="rId2"/>
          <a:stretch>
            <a:fillRect/>
          </a:stretch>
        </p:blipFill>
        <p:spPr>
          <a:xfrm>
            <a:off x="7213600" y="94343"/>
            <a:ext cx="4978400" cy="2641600"/>
          </a:xfrm>
          <a:prstGeom prst="rect">
            <a:avLst/>
          </a:prstGeom>
        </p:spPr>
      </p:pic>
      <p:sp>
        <p:nvSpPr>
          <p:cNvPr id="4" name="TextBox 3">
            <a:extLst>
              <a:ext uri="{FF2B5EF4-FFF2-40B4-BE49-F238E27FC236}">
                <a16:creationId xmlns:a16="http://schemas.microsoft.com/office/drawing/2014/main" id="{9E03E567-EBE5-ADF4-95DE-56B8D662F8DC}"/>
              </a:ext>
            </a:extLst>
          </p:cNvPr>
          <p:cNvSpPr txBox="1"/>
          <p:nvPr/>
        </p:nvSpPr>
        <p:spPr>
          <a:xfrm>
            <a:off x="87086" y="2463666"/>
            <a:ext cx="12104914" cy="426007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drawbacks of Hadoop could not be left unnoticed by developers.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Hadoop contained </a:t>
            </a:r>
            <a:r>
              <a:rPr lang="en-CA" sz="1400" b="1" i="0" dirty="0">
                <a:solidFill>
                  <a:srgbClr val="333333"/>
                </a:solidFill>
                <a:effectLst/>
                <a:latin typeface="OpenSans"/>
              </a:rPr>
              <a:t>many smaller components</a:t>
            </a:r>
            <a:r>
              <a:rPr lang="en-CA" sz="1400" b="0" i="0" dirty="0">
                <a:solidFill>
                  <a:srgbClr val="333333"/>
                </a:solidFill>
                <a:effectLst/>
                <a:latin typeface="OpenSans"/>
              </a:rPr>
              <a:t>. Although efficient at first glance, Hadoop failed at simple tasks.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Hadoop is </a:t>
            </a:r>
            <a:r>
              <a:rPr lang="en-CA" sz="1400" b="1" i="0" dirty="0">
                <a:solidFill>
                  <a:srgbClr val="333333"/>
                </a:solidFill>
                <a:effectLst/>
                <a:latin typeface="OpenSans"/>
              </a:rPr>
              <a:t>not good for processing transactions </a:t>
            </a:r>
            <a:r>
              <a:rPr lang="en-CA" sz="1400" b="0" i="0" dirty="0">
                <a:solidFill>
                  <a:srgbClr val="333333"/>
                </a:solidFill>
                <a:effectLst/>
                <a:latin typeface="OpenSans"/>
              </a:rPr>
              <a:t>due to its </a:t>
            </a:r>
            <a:r>
              <a:rPr lang="en-CA" sz="1400" b="0" i="0" dirty="0">
                <a:solidFill>
                  <a:srgbClr val="333333"/>
                </a:solidFill>
                <a:effectLst/>
                <a:highlight>
                  <a:srgbClr val="FFFF00"/>
                </a:highlight>
                <a:latin typeface="OpenSans"/>
              </a:rPr>
              <a:t>lack of random access.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Hadoop is </a:t>
            </a:r>
            <a:r>
              <a:rPr lang="en-CA" sz="1400" b="1" i="0" dirty="0">
                <a:solidFill>
                  <a:srgbClr val="333333"/>
                </a:solidFill>
                <a:effectLst/>
                <a:latin typeface="OpenSans"/>
              </a:rPr>
              <a:t>not good when the work cannot be done in parallel </a:t>
            </a:r>
            <a:r>
              <a:rPr lang="en-CA" sz="1400" b="0" i="0" dirty="0">
                <a:solidFill>
                  <a:srgbClr val="333333"/>
                </a:solidFill>
                <a:effectLst/>
                <a:latin typeface="OpenSans"/>
              </a:rPr>
              <a:t>or when there are </a:t>
            </a:r>
            <a:r>
              <a:rPr lang="en-CA" sz="1400" b="1" i="0" dirty="0">
                <a:solidFill>
                  <a:srgbClr val="333333"/>
                </a:solidFill>
                <a:effectLst/>
                <a:latin typeface="OpenSans"/>
              </a:rPr>
              <a:t>dependencies within the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Dependencies arise when record one must be processed before record two.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Hadoop is also </a:t>
            </a:r>
            <a:r>
              <a:rPr lang="en-CA" sz="1400" b="1" i="0" dirty="0">
                <a:solidFill>
                  <a:srgbClr val="333333"/>
                </a:solidFill>
                <a:effectLst/>
                <a:latin typeface="OpenSans"/>
              </a:rPr>
              <a:t>not good for low latency data access.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“Low latency” allows small delays, unnoticeable to humans, between an input being processed and the corresponding output providing real time characteristics.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can be especially important for Internet connections utilizing services such as trading, online gaming, and Voice Over IP.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Hadoop is also </a:t>
            </a:r>
            <a:r>
              <a:rPr lang="en-CA" sz="1400" b="1" i="0" dirty="0">
                <a:solidFill>
                  <a:srgbClr val="333333"/>
                </a:solidFill>
                <a:effectLst/>
                <a:latin typeface="OpenSans"/>
              </a:rPr>
              <a:t>not good for processing lots of small files</a:t>
            </a:r>
            <a:r>
              <a:rPr lang="en-CA" sz="1400" b="0" i="0" dirty="0">
                <a:solidFill>
                  <a:srgbClr val="333333"/>
                </a:solidFill>
                <a:effectLst/>
                <a:latin typeface="OpenSans"/>
              </a:rPr>
              <a:t>, although there is work being done in this area such as </a:t>
            </a:r>
            <a:r>
              <a:rPr lang="en-CA" sz="1400" b="1" i="0" dirty="0">
                <a:solidFill>
                  <a:srgbClr val="333333"/>
                </a:solidFill>
                <a:effectLst/>
                <a:highlight>
                  <a:srgbClr val="FFFF00"/>
                </a:highlight>
                <a:latin typeface="OpenSans"/>
              </a:rPr>
              <a:t>IBM’s Adaptive MapReduce.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Lastly, Hadoop is </a:t>
            </a:r>
            <a:r>
              <a:rPr lang="en-CA" sz="1400" b="1" i="0" dirty="0">
                <a:solidFill>
                  <a:srgbClr val="333333"/>
                </a:solidFill>
                <a:effectLst/>
                <a:latin typeface="OpenSans"/>
              </a:rPr>
              <a:t>not good for intensive calculations </a:t>
            </a:r>
            <a:r>
              <a:rPr lang="en-CA" sz="1400" b="0" i="0" dirty="0">
                <a:solidFill>
                  <a:srgbClr val="333333"/>
                </a:solidFill>
                <a:effectLst/>
                <a:latin typeface="OpenSans"/>
              </a:rPr>
              <a:t>with little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deal with the shortcomings of Hadoop, new tools like </a:t>
            </a:r>
            <a:r>
              <a:rPr lang="en-CA" sz="1400" b="1" i="0" dirty="0">
                <a:solidFill>
                  <a:srgbClr val="333333"/>
                </a:solidFill>
                <a:effectLst/>
                <a:highlight>
                  <a:srgbClr val="FFFF00"/>
                </a:highlight>
                <a:latin typeface="OpenSans"/>
              </a:rPr>
              <a:t>Hive</a:t>
            </a:r>
            <a:r>
              <a:rPr lang="en-CA" sz="1400" b="1" i="0" dirty="0">
                <a:solidFill>
                  <a:srgbClr val="333333"/>
                </a:solidFill>
                <a:effectLst/>
                <a:latin typeface="OpenSans"/>
              </a:rPr>
              <a:t> </a:t>
            </a:r>
            <a:r>
              <a:rPr lang="en-CA" sz="1400" i="0" dirty="0">
                <a:solidFill>
                  <a:srgbClr val="333333"/>
                </a:solidFill>
                <a:effectLst/>
                <a:latin typeface="OpenSans"/>
              </a:rPr>
              <a:t>were</a:t>
            </a:r>
            <a:r>
              <a:rPr lang="en-CA" sz="1400" b="1" i="0" dirty="0">
                <a:solidFill>
                  <a:srgbClr val="333333"/>
                </a:solidFill>
                <a:effectLst/>
                <a:latin typeface="OpenSans"/>
              </a:rPr>
              <a:t> built on top of Hadoop</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1" i="0" dirty="0">
                <a:solidFill>
                  <a:srgbClr val="333333"/>
                </a:solidFill>
                <a:effectLst/>
                <a:highlight>
                  <a:srgbClr val="FFFF00"/>
                </a:highlight>
                <a:latin typeface="OpenSans"/>
              </a:rPr>
              <a:t>Hive provided SQL-like query </a:t>
            </a:r>
            <a:r>
              <a:rPr lang="en-CA" sz="1400" b="0" i="0" dirty="0">
                <a:solidFill>
                  <a:srgbClr val="333333"/>
                </a:solidFill>
                <a:effectLst/>
                <a:latin typeface="OpenSans"/>
              </a:rPr>
              <a:t>and provided users with strong statistical functions. </a:t>
            </a:r>
          </a:p>
          <a:p>
            <a:pPr marL="285750" indent="-285750" algn="l">
              <a:lnSpc>
                <a:spcPct val="150000"/>
              </a:lnSpc>
              <a:buFont typeface="Arial" panose="020B0604020202020204" pitchFamily="34" charset="0"/>
              <a:buChar char="•"/>
            </a:pPr>
            <a:r>
              <a:rPr lang="en-CA" sz="1400" b="0" i="0" dirty="0">
                <a:solidFill>
                  <a:srgbClr val="333333"/>
                </a:solidFill>
                <a:effectLst/>
                <a:highlight>
                  <a:srgbClr val="FFFF00"/>
                </a:highlight>
                <a:latin typeface="OpenSans"/>
              </a:rPr>
              <a:t>Pig</a:t>
            </a:r>
            <a:r>
              <a:rPr lang="en-CA" sz="1400" b="0" i="0" dirty="0">
                <a:solidFill>
                  <a:srgbClr val="333333"/>
                </a:solidFill>
                <a:effectLst/>
                <a:latin typeface="OpenSans"/>
              </a:rPr>
              <a:t> was popular for its </a:t>
            </a:r>
            <a:r>
              <a:rPr lang="en-CA" sz="1400" b="1" i="0" dirty="0">
                <a:solidFill>
                  <a:srgbClr val="333333"/>
                </a:solidFill>
                <a:effectLst/>
                <a:highlight>
                  <a:srgbClr val="FFFF00"/>
                </a:highlight>
                <a:latin typeface="OpenSans"/>
              </a:rPr>
              <a:t>multi query approach </a:t>
            </a:r>
            <a:r>
              <a:rPr lang="en-CA" sz="1400" b="0" i="0" dirty="0">
                <a:solidFill>
                  <a:srgbClr val="333333"/>
                </a:solidFill>
                <a:effectLst/>
                <a:latin typeface="OpenSans"/>
              </a:rPr>
              <a:t>to cut down the number of times that the data is scanned.</a:t>
            </a:r>
          </a:p>
        </p:txBody>
      </p:sp>
    </p:spTree>
    <p:extLst>
      <p:ext uri="{BB962C8B-B14F-4D97-AF65-F5344CB8AC3E}">
        <p14:creationId xmlns:p14="http://schemas.microsoft.com/office/powerpoint/2010/main" val="3617843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DB2E23-2308-87AC-1730-FC59510E94E2}"/>
              </a:ext>
            </a:extLst>
          </p:cNvPr>
          <p:cNvPicPr>
            <a:picLocks noChangeAspect="1"/>
          </p:cNvPicPr>
          <p:nvPr/>
        </p:nvPicPr>
        <p:blipFill>
          <a:blip r:embed="rId2"/>
          <a:stretch>
            <a:fillRect/>
          </a:stretch>
        </p:blipFill>
        <p:spPr>
          <a:xfrm>
            <a:off x="3594100" y="2324100"/>
            <a:ext cx="5003800" cy="2209800"/>
          </a:xfrm>
          <a:prstGeom prst="rect">
            <a:avLst/>
          </a:prstGeom>
        </p:spPr>
      </p:pic>
    </p:spTree>
    <p:extLst>
      <p:ext uri="{BB962C8B-B14F-4D97-AF65-F5344CB8AC3E}">
        <p14:creationId xmlns:p14="http://schemas.microsoft.com/office/powerpoint/2010/main" val="148982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A5FE18-A10F-10CE-68EA-1DF479435483}"/>
              </a:ext>
            </a:extLst>
          </p:cNvPr>
          <p:cNvSpPr txBox="1"/>
          <p:nvPr/>
        </p:nvSpPr>
        <p:spPr>
          <a:xfrm>
            <a:off x="0" y="80338"/>
            <a:ext cx="6100996" cy="369332"/>
          </a:xfrm>
          <a:prstGeom prst="rect">
            <a:avLst/>
          </a:prstGeom>
          <a:noFill/>
        </p:spPr>
        <p:txBody>
          <a:bodyPr wrap="square">
            <a:spAutoFit/>
          </a:bodyPr>
          <a:lstStyle/>
          <a:p>
            <a:pPr algn="l"/>
            <a:r>
              <a:rPr lang="en-CA" b="1" i="0" dirty="0">
                <a:effectLst/>
              </a:rPr>
              <a:t>Intro to MapReduce</a:t>
            </a:r>
          </a:p>
        </p:txBody>
      </p:sp>
      <p:sp>
        <p:nvSpPr>
          <p:cNvPr id="5" name="TextBox 4">
            <a:extLst>
              <a:ext uri="{FF2B5EF4-FFF2-40B4-BE49-F238E27FC236}">
                <a16:creationId xmlns:a16="http://schemas.microsoft.com/office/drawing/2014/main" id="{B3C90A93-C18F-5630-5CF9-82C9CA5BA547}"/>
              </a:ext>
            </a:extLst>
          </p:cNvPr>
          <p:cNvSpPr txBox="1"/>
          <p:nvPr/>
        </p:nvSpPr>
        <p:spPr>
          <a:xfrm>
            <a:off x="2452007" y="0"/>
            <a:ext cx="6123214" cy="954107"/>
          </a:xfrm>
          <a:prstGeom prst="rect">
            <a:avLst/>
          </a:prstGeom>
          <a:noFill/>
        </p:spPr>
        <p:txBody>
          <a:bodyPr wrap="square">
            <a:spAutoFit/>
          </a:bodyPr>
          <a:lstStyle/>
          <a:p>
            <a:pPr marL="285750" indent="-285750" algn="l">
              <a:buFont typeface="Wingdings" pitchFamily="2" charset="2"/>
              <a:buChar char="q"/>
            </a:pPr>
            <a:r>
              <a:rPr lang="en-CA" sz="1400" b="0" i="0" dirty="0">
                <a:solidFill>
                  <a:srgbClr val="333333"/>
                </a:solidFill>
                <a:effectLst/>
                <a:latin typeface="OpenSans"/>
              </a:rPr>
              <a:t>Explain the terms Map and Reduce in MapReduce, </a:t>
            </a:r>
          </a:p>
          <a:p>
            <a:pPr marL="285750" indent="-285750" algn="l">
              <a:buFont typeface="Wingdings" pitchFamily="2" charset="2"/>
              <a:buChar char="q"/>
            </a:pPr>
            <a:r>
              <a:rPr lang="en-CA" sz="1400" b="0" i="0" dirty="0">
                <a:solidFill>
                  <a:srgbClr val="333333"/>
                </a:solidFill>
                <a:effectLst/>
                <a:latin typeface="OpenSans"/>
              </a:rPr>
              <a:t>describe why we use MapReduce, </a:t>
            </a:r>
          </a:p>
          <a:p>
            <a:pPr marL="285750" indent="-285750" algn="l">
              <a:buFont typeface="Wingdings" pitchFamily="2" charset="2"/>
              <a:buChar char="q"/>
            </a:pPr>
            <a:r>
              <a:rPr lang="en-CA" sz="1400" b="0" i="0" dirty="0">
                <a:solidFill>
                  <a:srgbClr val="333333"/>
                </a:solidFill>
                <a:effectLst/>
                <a:latin typeface="OpenSans"/>
              </a:rPr>
              <a:t>list the components of MapReduce, </a:t>
            </a:r>
          </a:p>
          <a:p>
            <a:pPr marL="285750" indent="-285750" algn="l">
              <a:buFont typeface="Wingdings" pitchFamily="2" charset="2"/>
              <a:buChar char="q"/>
            </a:pPr>
            <a:r>
              <a:rPr lang="en-CA" sz="1400" b="0" i="0" dirty="0">
                <a:solidFill>
                  <a:srgbClr val="333333"/>
                </a:solidFill>
                <a:effectLst/>
                <a:latin typeface="OpenSans"/>
              </a:rPr>
              <a:t>outline examples of common use cases of MapReduce</a:t>
            </a:r>
          </a:p>
        </p:txBody>
      </p:sp>
      <p:pic>
        <p:nvPicPr>
          <p:cNvPr id="7" name="Picture 6">
            <a:extLst>
              <a:ext uri="{FF2B5EF4-FFF2-40B4-BE49-F238E27FC236}">
                <a16:creationId xmlns:a16="http://schemas.microsoft.com/office/drawing/2014/main" id="{82C69488-393D-0129-3D64-430084F0AE71}"/>
              </a:ext>
            </a:extLst>
          </p:cNvPr>
          <p:cNvPicPr>
            <a:picLocks noChangeAspect="1"/>
          </p:cNvPicPr>
          <p:nvPr/>
        </p:nvPicPr>
        <p:blipFill>
          <a:blip r:embed="rId2"/>
          <a:stretch>
            <a:fillRect/>
          </a:stretch>
        </p:blipFill>
        <p:spPr>
          <a:xfrm>
            <a:off x="205103" y="1382788"/>
            <a:ext cx="5226867" cy="2533430"/>
          </a:xfrm>
          <a:prstGeom prst="rect">
            <a:avLst/>
          </a:prstGeom>
        </p:spPr>
      </p:pic>
      <p:sp>
        <p:nvSpPr>
          <p:cNvPr id="9" name="TextBox 8">
            <a:extLst>
              <a:ext uri="{FF2B5EF4-FFF2-40B4-BE49-F238E27FC236}">
                <a16:creationId xmlns:a16="http://schemas.microsoft.com/office/drawing/2014/main" id="{D005329D-23C6-A35C-12E2-2A3ED616387E}"/>
              </a:ext>
            </a:extLst>
          </p:cNvPr>
          <p:cNvSpPr txBox="1"/>
          <p:nvPr/>
        </p:nvSpPr>
        <p:spPr>
          <a:xfrm>
            <a:off x="141514" y="3927406"/>
            <a:ext cx="10744199" cy="23210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MapReduce is a programming pattern </a:t>
            </a:r>
            <a:r>
              <a:rPr lang="en-CA" sz="1400" b="0" i="0" dirty="0">
                <a:solidFill>
                  <a:srgbClr val="333333"/>
                </a:solidFill>
                <a:effectLst/>
                <a:latin typeface="OpenSans"/>
              </a:rPr>
              <a:t>that </a:t>
            </a:r>
            <a:r>
              <a:rPr lang="en-CA" sz="1400" b="0" i="0" u="sng" dirty="0">
                <a:solidFill>
                  <a:srgbClr val="333333"/>
                </a:solidFill>
                <a:effectLst/>
                <a:latin typeface="OpenSans"/>
              </a:rPr>
              <a:t>enables</a:t>
            </a:r>
            <a:r>
              <a:rPr lang="en-CA" sz="1400" b="0" i="0" dirty="0">
                <a:solidFill>
                  <a:srgbClr val="333333"/>
                </a:solidFill>
                <a:effectLst/>
                <a:latin typeface="OpenSans"/>
              </a:rPr>
              <a:t> massive </a:t>
            </a:r>
            <a:r>
              <a:rPr lang="en-CA" sz="1400" b="1" i="0" dirty="0">
                <a:solidFill>
                  <a:srgbClr val="333333"/>
                </a:solidFill>
                <a:effectLst/>
                <a:latin typeface="OpenSans"/>
              </a:rPr>
              <a:t>scalability across hundreds or thousands of servers in a Hadoop cluster</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As the processing component, </a:t>
            </a:r>
            <a:r>
              <a:rPr lang="en-CA" sz="1400" b="0" i="0" dirty="0">
                <a:solidFill>
                  <a:srgbClr val="333333"/>
                </a:solidFill>
                <a:effectLst/>
                <a:highlight>
                  <a:srgbClr val="FFFF00"/>
                </a:highlight>
                <a:latin typeface="OpenSans"/>
              </a:rPr>
              <a:t>MapReduce is the heart of Apache Hadoop</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MapReduce </a:t>
            </a:r>
            <a:r>
              <a:rPr lang="en-CA" sz="1400" b="0" i="0" dirty="0">
                <a:solidFill>
                  <a:srgbClr val="333333"/>
                </a:solidFill>
                <a:effectLst/>
                <a:latin typeface="OpenSans"/>
              </a:rPr>
              <a:t>is a processing technique and a program model for distributed computing, it is based on </a:t>
            </a:r>
            <a:r>
              <a:rPr lang="en-CA" sz="1400" b="1" i="0" dirty="0">
                <a:solidFill>
                  <a:srgbClr val="333333"/>
                </a:solidFill>
                <a:effectLst/>
                <a:latin typeface="OpenSans"/>
              </a:rPr>
              <a:t>Java.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Distributed computing is a system or machine with </a:t>
            </a:r>
            <a:r>
              <a:rPr lang="en-CA" sz="1400" b="0" i="0" u="sng" dirty="0">
                <a:solidFill>
                  <a:srgbClr val="333333"/>
                </a:solidFill>
                <a:effectLst/>
                <a:latin typeface="OpenSans"/>
              </a:rPr>
              <a:t>multiple components located on different machines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Each component has its own job, but the </a:t>
            </a:r>
            <a:r>
              <a:rPr lang="en-CA" sz="1400" b="1" i="0" dirty="0">
                <a:solidFill>
                  <a:srgbClr val="333333"/>
                </a:solidFill>
                <a:effectLst/>
                <a:latin typeface="OpenSans"/>
              </a:rPr>
              <a:t>components communicate with each other to run as one system to the end user</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MapReduce algorithm consists of two important tasks - Map and Reduce.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Many MapReduce programs are written in Java. MapReduce </a:t>
            </a:r>
            <a:r>
              <a:rPr lang="en-CA" sz="1400" b="1" i="0" dirty="0">
                <a:solidFill>
                  <a:srgbClr val="333333"/>
                </a:solidFill>
                <a:effectLst/>
                <a:latin typeface="OpenSans"/>
              </a:rPr>
              <a:t>can also be code</a:t>
            </a:r>
            <a:r>
              <a:rPr lang="en-CA" sz="1400" b="0" i="0" dirty="0">
                <a:solidFill>
                  <a:srgbClr val="333333"/>
                </a:solidFill>
                <a:effectLst/>
                <a:latin typeface="OpenSans"/>
              </a:rPr>
              <a:t>d in </a:t>
            </a:r>
            <a:r>
              <a:rPr lang="en-CA" sz="1400" b="0" i="0" dirty="0">
                <a:solidFill>
                  <a:srgbClr val="333333"/>
                </a:solidFill>
                <a:effectLst/>
                <a:highlight>
                  <a:srgbClr val="FFFF00"/>
                </a:highlight>
                <a:latin typeface="OpenSans"/>
              </a:rPr>
              <a:t>C++, Python, Ruby, R and so on</a:t>
            </a:r>
            <a:r>
              <a:rPr lang="en-CA" sz="1400" b="0" i="0" dirty="0">
                <a:solidFill>
                  <a:srgbClr val="333333"/>
                </a:solidFill>
                <a:effectLst/>
                <a:latin typeface="OpenSans"/>
              </a:rPr>
              <a:t>.</a:t>
            </a:r>
          </a:p>
        </p:txBody>
      </p:sp>
    </p:spTree>
    <p:extLst>
      <p:ext uri="{BB962C8B-B14F-4D97-AF65-F5344CB8AC3E}">
        <p14:creationId xmlns:p14="http://schemas.microsoft.com/office/powerpoint/2010/main" val="2531298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CA157C-1C29-D61C-1A47-CE40B6F1F4F1}"/>
              </a:ext>
            </a:extLst>
          </p:cNvPr>
          <p:cNvPicPr>
            <a:picLocks noChangeAspect="1"/>
          </p:cNvPicPr>
          <p:nvPr/>
        </p:nvPicPr>
        <p:blipFill>
          <a:blip r:embed="rId2"/>
          <a:stretch>
            <a:fillRect/>
          </a:stretch>
        </p:blipFill>
        <p:spPr>
          <a:xfrm>
            <a:off x="127000" y="178707"/>
            <a:ext cx="4775200" cy="2146300"/>
          </a:xfrm>
          <a:prstGeom prst="rect">
            <a:avLst/>
          </a:prstGeom>
        </p:spPr>
      </p:pic>
      <p:sp>
        <p:nvSpPr>
          <p:cNvPr id="4" name="TextBox 3">
            <a:extLst>
              <a:ext uri="{FF2B5EF4-FFF2-40B4-BE49-F238E27FC236}">
                <a16:creationId xmlns:a16="http://schemas.microsoft.com/office/drawing/2014/main" id="{A7715F14-60C0-15DF-9228-44E9C6EB69EA}"/>
              </a:ext>
            </a:extLst>
          </p:cNvPr>
          <p:cNvSpPr txBox="1"/>
          <p:nvPr/>
        </p:nvSpPr>
        <p:spPr>
          <a:xfrm>
            <a:off x="4702628" y="0"/>
            <a:ext cx="7489372"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MapReduce framework contains two tasks, Map and Reduce.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Map</a:t>
            </a:r>
            <a:r>
              <a:rPr lang="en-CA" sz="1400" b="0" i="0" dirty="0">
                <a:solidFill>
                  <a:srgbClr val="333333"/>
                </a:solidFill>
                <a:effectLst/>
                <a:latin typeface="OpenSans"/>
              </a:rPr>
              <a:t> takes in an input file and performs some mapping tasks by </a:t>
            </a:r>
            <a:r>
              <a:rPr lang="en-CA" sz="1400" b="1" i="0" dirty="0">
                <a:solidFill>
                  <a:srgbClr val="333333"/>
                </a:solidFill>
                <a:effectLst/>
                <a:latin typeface="OpenSans"/>
              </a:rPr>
              <a:t>processing and extracting important data informatio</a:t>
            </a:r>
            <a:r>
              <a:rPr lang="en-CA" sz="1400" b="0" i="0" dirty="0">
                <a:solidFill>
                  <a:srgbClr val="333333"/>
                </a:solidFill>
                <a:effectLst/>
                <a:latin typeface="OpenSans"/>
              </a:rPr>
              <a:t>n into a </a:t>
            </a:r>
            <a:r>
              <a:rPr lang="en-CA" sz="1400" b="0" i="0" dirty="0">
                <a:solidFill>
                  <a:srgbClr val="333333"/>
                </a:solidFill>
                <a:effectLst/>
                <a:highlight>
                  <a:srgbClr val="FFFF00"/>
                </a:highlight>
                <a:latin typeface="OpenSans"/>
              </a:rPr>
              <a:t>key value pairs </a:t>
            </a:r>
            <a:r>
              <a:rPr lang="en-CA" sz="1400" b="0" i="0" dirty="0">
                <a:solidFill>
                  <a:srgbClr val="333333"/>
                </a:solidFill>
                <a:effectLst/>
                <a:latin typeface="OpenSans"/>
              </a:rPr>
              <a:t>and these are the preliminary output list.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Some more reorganization goes on before the preliminary output is sent to the Reducer.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a:t>
            </a:r>
            <a:r>
              <a:rPr lang="en-CA" sz="1400" b="1" i="0" dirty="0">
                <a:solidFill>
                  <a:srgbClr val="333333"/>
                </a:solidFill>
                <a:effectLst/>
                <a:latin typeface="OpenSans"/>
              </a:rPr>
              <a:t>Reduce</a:t>
            </a:r>
            <a:r>
              <a:rPr lang="en-CA" sz="1400" b="0" i="0" dirty="0">
                <a:solidFill>
                  <a:srgbClr val="333333"/>
                </a:solidFill>
                <a:effectLst/>
                <a:latin typeface="OpenSans"/>
              </a:rPr>
              <a:t>r works with multiple map functions and </a:t>
            </a:r>
            <a:r>
              <a:rPr lang="en-CA" sz="1400" b="1" i="0" dirty="0">
                <a:solidFill>
                  <a:srgbClr val="333333"/>
                </a:solidFill>
                <a:effectLst/>
                <a:highlight>
                  <a:srgbClr val="FFFF00"/>
                </a:highlight>
                <a:latin typeface="OpenSans"/>
              </a:rPr>
              <a:t>aggregates the pairs using their keys to produce a final output.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MapReduce keeps track of its tasks by creating </a:t>
            </a:r>
            <a:r>
              <a:rPr lang="en-CA" sz="1400" b="1" i="0" dirty="0">
                <a:solidFill>
                  <a:srgbClr val="333333"/>
                </a:solidFill>
                <a:effectLst/>
                <a:latin typeface="OpenSans"/>
              </a:rPr>
              <a:t>unique keys to </a:t>
            </a:r>
            <a:r>
              <a:rPr lang="en-CA" sz="1400" b="0" i="0" dirty="0">
                <a:solidFill>
                  <a:srgbClr val="333333"/>
                </a:solidFill>
                <a:effectLst/>
                <a:latin typeface="OpenSans"/>
              </a:rPr>
              <a:t>ensure that all the processes are solving the same problem. </a:t>
            </a:r>
          </a:p>
        </p:txBody>
      </p:sp>
    </p:spTree>
    <p:extLst>
      <p:ext uri="{BB962C8B-B14F-4D97-AF65-F5344CB8AC3E}">
        <p14:creationId xmlns:p14="http://schemas.microsoft.com/office/powerpoint/2010/main" val="2571837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63775</TotalTime>
  <Words>5902</Words>
  <Application>Microsoft Macintosh PowerPoint</Application>
  <PresentationFormat>Widescreen</PresentationFormat>
  <Paragraphs>342</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OpenSans</vt:lpstr>
      <vt:lpstr>Source Sans Pro</vt:lpstr>
      <vt:lpstr>unset</vt:lpstr>
      <vt:lpstr>var(--cds-font-family-source-sans-pro)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122</cp:revision>
  <cp:lastPrinted>2023-06-12T00:42:47Z</cp:lastPrinted>
  <dcterms:created xsi:type="dcterms:W3CDTF">2023-05-06T23:06:08Z</dcterms:created>
  <dcterms:modified xsi:type="dcterms:W3CDTF">2023-07-22T12:57:17Z</dcterms:modified>
</cp:coreProperties>
</file>